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1158" r:id="rId5"/>
    <p:sldId id="1275" r:id="rId6"/>
    <p:sldId id="1276" r:id="rId7"/>
    <p:sldId id="2147478804" r:id="rId8"/>
    <p:sldId id="2147478795" r:id="rId9"/>
    <p:sldId id="1160" r:id="rId10"/>
    <p:sldId id="1108" r:id="rId11"/>
    <p:sldId id="1173" r:id="rId12"/>
    <p:sldId id="2147478796" r:id="rId13"/>
    <p:sldId id="2147478797" r:id="rId14"/>
    <p:sldId id="2147478798" r:id="rId15"/>
    <p:sldId id="1170" r:id="rId16"/>
    <p:sldId id="1171" r:id="rId17"/>
    <p:sldId id="1150" r:id="rId18"/>
    <p:sldId id="2147478802" r:id="rId19"/>
    <p:sldId id="1151" r:id="rId20"/>
    <p:sldId id="1152" r:id="rId21"/>
    <p:sldId id="2147478800" r:id="rId22"/>
    <p:sldId id="263" r:id="rId23"/>
    <p:sldId id="2147478801" r:id="rId24"/>
    <p:sldId id="1146" r:id="rId25"/>
    <p:sldId id="2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s" id="{409E97CA-1CC1-7242-9A5C-28B1377AA8EB}">
          <p14:sldIdLst>
            <p14:sldId id="1158"/>
            <p14:sldId id="1275"/>
            <p14:sldId id="1276"/>
            <p14:sldId id="2147478804"/>
            <p14:sldId id="2147478795"/>
            <p14:sldId id="1160"/>
            <p14:sldId id="1108"/>
            <p14:sldId id="1173"/>
            <p14:sldId id="2147478796"/>
            <p14:sldId id="2147478797"/>
            <p14:sldId id="2147478798"/>
            <p14:sldId id="1170"/>
            <p14:sldId id="1171"/>
            <p14:sldId id="1150"/>
            <p14:sldId id="2147478802"/>
            <p14:sldId id="1151"/>
            <p14:sldId id="1152"/>
            <p14:sldId id="2147478800"/>
            <p14:sldId id="263"/>
            <p14:sldId id="2147478801"/>
            <p14:sldId id="1146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176983-3B80-1231-F2DC-13309EA40EDA}" name="Ashley Kingston" initials="" userId="S::ashley@disabilityin.org::3fa838a3-aaae-4e35-aca9-227faa08093d" providerId="AD"/>
  <p188:author id="{678AC190-0D7C-07DB-3C8B-A7E54C75DE89}" name="Cara Pelletier" initials="CP" userId="S::cara@disabilityin.org::f702af84-00cc-4513-8b3e-edd5bd35e09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0066CC"/>
    <a:srgbClr val="4CE35C"/>
    <a:srgbClr val="21306F"/>
    <a:srgbClr val="047BC1"/>
    <a:srgbClr val="252C64"/>
    <a:srgbClr val="262C65"/>
    <a:srgbClr val="007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0BC4D-7272-AFF1-BE09-280983DF9266}" v="4" dt="2026-02-16T16:22:49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2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7F484-1AAD-CC4F-A760-2DACBED0133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2C6CD-1DEA-304C-B812-D4270AAD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741C8-B53F-5A94-FDB1-955939385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319267-DE3F-FFC0-09E8-C438A1722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44DE58-97A6-945B-1F1A-195424876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5FF77-1EE7-C132-0D2C-F0687B82C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69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3C33F-F77A-3011-89E8-13CBF59BC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6C3FC2-17E0-D4B2-F58E-6D9C8117B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1E6846-4A94-7101-B41C-B5FB03A22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7569F-4A0C-D1EF-5527-C8976674B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6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1BB00-ABB8-064C-00DC-20A5A65F8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3C7E2E-D0D5-4FBF-BDC9-1C71FD551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581A68-4265-15E7-7401-AF1D292CE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72F2D-0466-B455-7808-51E21521B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46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8712A-CC0D-1D1D-5222-447DABE58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CD970D-8C8E-A712-9C4A-7AA0EB971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F39E01-F467-13AE-47D2-E637EF057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F103B-4265-F7D2-B2AE-190DBFA0F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53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5DFE2-99E6-EFE3-0B97-FC6AE9769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1ED89A-68DD-9B77-D574-06325FABE6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C51FDB-649C-4D18-FB5F-945904918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87449-11B5-EBF6-8CF3-768067C738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95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37CE4-6A04-65AB-53AE-71233F89B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DE5436-E800-7962-473D-E5D426DE7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1C83F0-D6B6-7992-E75B-F541D6E59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6C914-0E10-D48F-D98F-E705DF1BE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44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1913F-925E-8721-4CF5-4C6B70E2E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F465BE-C9E7-732B-D214-48B5099DCE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A3CB5B-4662-8B40-2682-00F94C6D2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D21EB-5F0A-5C23-5447-C930960D81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04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3C33F-F77A-3011-89E8-13CBF59BC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6C3FC2-17E0-D4B2-F58E-6D9C8117B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1E6846-4A94-7101-B41C-B5FB03A22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7569F-4A0C-D1EF-5527-C8976674B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6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45406-CC40-D192-6EAE-E4BFC9459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6FB467-B56B-156E-170E-79EF07D3B4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677E1A-B44E-83B7-13DD-4BEEFD4C2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8DBEA-E9F5-9AE5-7D02-BFB0F50ED0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82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55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92A2F-7E81-75AA-0E20-9261F4B6B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5C2941-921A-1382-2D9A-4C3BFCC84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6133C9-864B-7B31-750F-3D7246C1D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71AA6-DDA3-64CD-184A-92046719A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6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15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26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7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D8278-1F6B-2763-57EC-E040ED99A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E2A808-68DF-38B4-1729-2DB157B12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A93701-3BDD-B0FB-826A-45012FD37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702C3-8ED7-FF28-B4D3-880B4DF198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0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48E72-C3C2-5D66-512B-93D7616BE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77322F-EDC1-A670-649C-3B23CCC2A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8FFCC0-4D21-317F-D589-939E63247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Register: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disabilityin.org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conference?utm_source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presentation&amp;utm_medium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partners&amp;utm_campaign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=2026_conference_launch</a:t>
            </a:r>
            <a:endParaRPr lang="en-US">
              <a:effectLst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3064E-AB9D-4500-432B-EA36E0088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80F81-CB4C-AC40-A279-F9C9685346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5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Register: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bit.ly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/3YXk61E</a:t>
            </a:r>
            <a:endParaRPr lang="en-US"/>
          </a:p>
          <a:p>
            <a:endParaRPr lang="en-US"/>
          </a:p>
          <a:p>
            <a:r>
              <a:rPr lang="en-US"/>
              <a:t>Participation Guide: https://</a:t>
            </a:r>
            <a:r>
              <a:rPr lang="en-US" err="1"/>
              <a:t>disabilityin.org</a:t>
            </a:r>
            <a:r>
              <a:rPr lang="en-US"/>
              <a:t>/resource/</a:t>
            </a:r>
            <a:r>
              <a:rPr lang="en-US" err="1"/>
              <a:t>the-disability-index-participation-guide?utm_source</a:t>
            </a:r>
            <a:r>
              <a:rPr lang="en-US"/>
              <a:t>=</a:t>
            </a:r>
            <a:r>
              <a:rPr lang="en-US" err="1"/>
              <a:t>presentation&amp;utm_medium</a:t>
            </a:r>
            <a:r>
              <a:rPr lang="en-US"/>
              <a:t>=</a:t>
            </a:r>
            <a:r>
              <a:rPr lang="en-US" err="1"/>
              <a:t>partners&amp;utm_campaign</a:t>
            </a:r>
            <a:r>
              <a:rPr lang="en-US"/>
              <a:t>=2026_index_launch</a:t>
            </a:r>
          </a:p>
          <a:p>
            <a:endParaRPr lang="en-US"/>
          </a:p>
          <a:p>
            <a:r>
              <a:rPr lang="en-US"/>
              <a:t>Office Hours: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disabilityin.org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events-calendar?utm_source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presentation&amp;utm_medium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partners&amp;utm_campaign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=2026_index_launch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80F81-CB4C-AC40-A279-F9C9685346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04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8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6BD7E-1A95-1BA6-D023-CEBBC5C76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52B8AF-BB75-EC18-BDC6-C9DE8EF97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BAE6A5-FB47-A7F5-3AFC-CC5AB72E5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8ACD4-5D39-56DF-18AC-4502EC838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26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741C8-B53F-5A94-FDB1-955939385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319267-DE3F-FFC0-09E8-C438A1722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44DE58-97A6-945B-1F1A-195424876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5FF77-1EE7-C132-0D2C-F0687B82C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6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248" y="1904103"/>
            <a:ext cx="9144000" cy="160585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262C65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66C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502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D9CC3-DD95-A042-8FB0-C7B6333C817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5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D9CC3-DD95-A042-8FB0-C7B6333C817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4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8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8118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66CC"/>
                </a:solidFill>
              </a:defRPr>
            </a:lvl1pPr>
          </a:lstStyle>
          <a:p>
            <a:fld id="{56E5AE61-5B0D-E04F-90E5-A6E6C3587F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581183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66CC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D9CC3-DD95-A042-8FB0-C7B6333C817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9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D9CC3-DD95-A042-8FB0-C7B6333C817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8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D9CC3-DD95-A042-8FB0-C7B6333C817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4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D9CC3-DD95-A042-8FB0-C7B6333C817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1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D9CC3-DD95-A042-8FB0-C7B6333C817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8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D9CC3-DD95-A042-8FB0-C7B6333C817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3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D9CC3-DD95-A042-8FB0-C7B6333C817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0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36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108576" y="5811838"/>
            <a:ext cx="32452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6E5AE61-5B0D-E04F-90E5-A6E6C3587FBC}" type="slidenum">
              <a:rPr lang="en-US" sz="1400" smtClean="0">
                <a:solidFill>
                  <a:srgbClr val="0066CC"/>
                </a:solidFill>
              </a:rPr>
              <a:pPr algn="r"/>
              <a:t>‹#›</a:t>
            </a:fld>
            <a:endParaRPr lang="en-US" sz="1400">
              <a:solidFill>
                <a:srgbClr val="0066CC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581183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66CC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3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62C6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262C6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262C6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262C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262C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262C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forms.office.com/r/eXWGK2uuy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portal.disabilityin.org/?utm_source=presentation&amp;utm_medium=partners&amp;utm_campaign=2026_index_launc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9C451-4DDD-DD1E-08E6-AB59E0C27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>
            <a:extLst>
              <a:ext uri="{FF2B5EF4-FFF2-40B4-BE49-F238E27FC236}">
                <a16:creationId xmlns:a16="http://schemas.microsoft.com/office/drawing/2014/main" id="{7493CE8E-A37C-1237-25A4-062EEA1BE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" y="12594"/>
            <a:ext cx="12180805" cy="6851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504E2-FE30-59FE-C479-11ADE5F05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515" y="827214"/>
            <a:ext cx="6136277" cy="2200537"/>
          </a:xfrm>
        </p:spPr>
        <p:txBody>
          <a:bodyPr>
            <a:normAutofit/>
          </a:bodyPr>
          <a:lstStyle/>
          <a:p>
            <a:r>
              <a:rPr lang="en-US" sz="8000">
                <a:solidFill>
                  <a:schemeClr val="bg1"/>
                </a:solidFill>
                <a:latin typeface="Arial Black"/>
                <a:cs typeface="Arial Black" panose="020B0604020202020204" pitchFamily="34" charset="0"/>
              </a:rPr>
              <a:t>Welcome!</a:t>
            </a:r>
            <a:endParaRPr lang="en-US" sz="800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AB273-B8D6-B5F0-F716-A86BA4B56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516" y="3290262"/>
            <a:ext cx="8332939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Inclusion Works </a:t>
            </a:r>
            <a:r>
              <a:rPr lang="en-US" sz="4000" b="1" err="1">
                <a:solidFill>
                  <a:schemeClr val="bg1"/>
                </a:solidFill>
              </a:rPr>
              <a:t>INsider</a:t>
            </a:r>
            <a:r>
              <a:rPr lang="en-US" sz="4000" b="1">
                <a:solidFill>
                  <a:schemeClr val="bg1"/>
                </a:solidFill>
              </a:rPr>
              <a:t> Summit</a:t>
            </a:r>
          </a:p>
          <a:p>
            <a:r>
              <a:rPr lang="en-US">
                <a:solidFill>
                  <a:schemeClr val="bg1"/>
                </a:solidFill>
                <a:cs typeface="Arial"/>
              </a:rPr>
              <a:t>February 2026</a:t>
            </a:r>
          </a:p>
          <a:p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</p:txBody>
      </p:sp>
      <p:pic>
        <p:nvPicPr>
          <p:cNvPr id="9" name="Picture 8" descr="Disability:IN Inclusion Works logo">
            <a:extLst>
              <a:ext uri="{FF2B5EF4-FFF2-40B4-BE49-F238E27FC236}">
                <a16:creationId xmlns:a16="http://schemas.microsoft.com/office/drawing/2014/main" id="{175368B5-C10B-C721-F402-2CAB1AA27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124" y="5337702"/>
            <a:ext cx="5790515" cy="16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6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B9C451-4DDD-DD1E-08E6-AB59E0C27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81D9C57-E02C-8DBC-40E1-CEAA4ABD6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697299"/>
            <a:ext cx="9144000" cy="1605859"/>
          </a:xfrm>
        </p:spPr>
        <p:txBody>
          <a:bodyPr/>
          <a:lstStyle/>
          <a:p>
            <a:r>
              <a:rPr lang="en-US">
                <a:solidFill>
                  <a:srgbClr val="ECECEC"/>
                </a:solidFill>
              </a:rPr>
              <a:t>Momentum at Work</a:t>
            </a:r>
          </a:p>
        </p:txBody>
      </p:sp>
      <p:grpSp>
        <p:nvGrpSpPr>
          <p:cNvPr id="8" name="Group 7" descr="Momentum at Work: Disability and Career Mobility. Insights from LinkedIn Data on Disability and Workforce Retention, Generational change, and Career Mobility&#10;">
            <a:extLst>
              <a:ext uri="{FF2B5EF4-FFF2-40B4-BE49-F238E27FC236}">
                <a16:creationId xmlns:a16="http://schemas.microsoft.com/office/drawing/2014/main" id="{193373FD-9F6D-2152-4D62-CC45241DE21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 descr="A blue background with white text&#10;&#10;AI-generated content may be incorrect.">
              <a:extLst>
                <a:ext uri="{FF2B5EF4-FFF2-40B4-BE49-F238E27FC236}">
                  <a16:creationId xmlns:a16="http://schemas.microsoft.com/office/drawing/2014/main" id="{A3BA7849-71C7-CBE6-80AE-1D974D20F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812674" cy="6858000"/>
            </a:xfrm>
            <a:prstGeom prst="rect">
              <a:avLst/>
            </a:prstGeom>
          </p:spPr>
        </p:pic>
        <p:pic>
          <p:nvPicPr>
            <p:cNvPr id="7" name="Picture 6" descr="A blue background with white text&#10;&#10;AI-generated content may be incorrect.">
              <a:extLst>
                <a:ext uri="{FF2B5EF4-FFF2-40B4-BE49-F238E27FC236}">
                  <a16:creationId xmlns:a16="http://schemas.microsoft.com/office/drawing/2014/main" id="{CAE289C8-B507-B991-B1B8-CF3E56CD0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87243"/>
            <a:stretch>
              <a:fillRect/>
            </a:stretch>
          </p:blipFill>
          <p:spPr>
            <a:xfrm flipH="1">
              <a:off x="10812674" y="0"/>
              <a:ext cx="137932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936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4B7B3-BBD4-4D76-1B85-B50992E54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4545-B916-E69D-EE16-58CB320F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25565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ECECEC"/>
                </a:solidFill>
              </a:rPr>
              <a:t>One Year Employment Snapshots</a:t>
            </a:r>
          </a:p>
        </p:txBody>
      </p:sp>
      <p:pic>
        <p:nvPicPr>
          <p:cNvPr id="7" name="Background" descr="Top portion of globe overlaid on a blue gradient background.">
            <a:extLst>
              <a:ext uri="{FF2B5EF4-FFF2-40B4-BE49-F238E27FC236}">
                <a16:creationId xmlns:a16="http://schemas.microsoft.com/office/drawing/2014/main" id="{23A5F4BD-ECDE-D539-5103-A5A6541BFC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Gradient Bar">
            <a:extLst>
              <a:ext uri="{FF2B5EF4-FFF2-40B4-BE49-F238E27FC236}">
                <a16:creationId xmlns:a16="http://schemas.microsoft.com/office/drawing/2014/main" id="{5A0AA537-6258-8A7B-776B-9BAE55209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2000" cy="272563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4CE35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One Year Employment Snapshots - Table 1 from Full Report: The status of employed linkedin members with and without disabilities at a one-year interval (2023 and 2024) in the US.&#10;&#10;Data show that 67.4% of LinkedIn members with disabilities stay at the same firm, as compared to 73.9% of LinkedIn members without disabilities. ">
            <a:extLst>
              <a:ext uri="{FF2B5EF4-FFF2-40B4-BE49-F238E27FC236}">
                <a16:creationId xmlns:a16="http://schemas.microsoft.com/office/drawing/2014/main" id="{C069E9DF-202A-C7C8-7F3B-0BF356D4D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02" y="504552"/>
            <a:ext cx="8469993" cy="60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11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A491D-FBB8-C91F-9563-8C8F42921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AA7C-CFED-86BD-6CE7-A0D7E3E2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9" y="-1325565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ECECEC"/>
                </a:solidFill>
              </a:rPr>
              <a:t>Global Research</a:t>
            </a:r>
            <a:r>
              <a:rPr lang="en-US" baseline="0">
                <a:solidFill>
                  <a:srgbClr val="ECECEC"/>
                </a:solidFill>
              </a:rPr>
              <a:t> Findings</a:t>
            </a:r>
            <a:endParaRPr lang="en-US">
              <a:solidFill>
                <a:srgbClr val="ECECEC"/>
              </a:solidFill>
            </a:endParaRPr>
          </a:p>
        </p:txBody>
      </p:sp>
      <p:pic>
        <p:nvPicPr>
          <p:cNvPr id="7" name="Background" descr="Top portion of globe overlaid on a blue gradient background.">
            <a:extLst>
              <a:ext uri="{FF2B5EF4-FFF2-40B4-BE49-F238E27FC236}">
                <a16:creationId xmlns:a16="http://schemas.microsoft.com/office/drawing/2014/main" id="{3B4E4908-4A2F-AC20-6650-7AE4624E9A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Gradient Bar">
            <a:extLst>
              <a:ext uri="{FF2B5EF4-FFF2-40B4-BE49-F238E27FC236}">
                <a16:creationId xmlns:a16="http://schemas.microsoft.com/office/drawing/2014/main" id="{961DC04B-038E-0577-DDCA-609C3715A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2000" cy="272563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4CE35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Figure 1. Percent of LinkedIn Members with disabilities who change firms in one year: 32.5% in Brazil, 32.6% in the US, 33.4% in France, 34.5% in Spain, 35.5% in United Kingdom, 36.7% in Canada, 40.2% in Germany ">
            <a:extLst>
              <a:ext uri="{FF2B5EF4-FFF2-40B4-BE49-F238E27FC236}">
                <a16:creationId xmlns:a16="http://schemas.microsoft.com/office/drawing/2014/main" id="{4F41D80A-0427-393C-545A-14111320A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89" y="679206"/>
            <a:ext cx="8942420" cy="54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51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F30DD-0B6A-B279-20F3-F16F1D8BE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5055-9875-7AD7-84FD-FAEF6D57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58129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ECECEC"/>
                </a:solidFill>
              </a:rPr>
              <a:t>Generation,</a:t>
            </a:r>
            <a:r>
              <a:rPr lang="en-US" baseline="0">
                <a:solidFill>
                  <a:srgbClr val="ECECEC"/>
                </a:solidFill>
              </a:rPr>
              <a:t> Disability Status, and Employment</a:t>
            </a:r>
            <a:endParaRPr lang="en-US">
              <a:solidFill>
                <a:srgbClr val="ECECEC"/>
              </a:solidFill>
            </a:endParaRPr>
          </a:p>
        </p:txBody>
      </p:sp>
      <p:pic>
        <p:nvPicPr>
          <p:cNvPr id="7" name="Background" descr="Top portion of globe overlaid on a blue gradient background.">
            <a:extLst>
              <a:ext uri="{FF2B5EF4-FFF2-40B4-BE49-F238E27FC236}">
                <a16:creationId xmlns:a16="http://schemas.microsoft.com/office/drawing/2014/main" id="{9DB93746-B340-A62B-9D04-D2AFB1255A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Gradient Bar">
            <a:extLst>
              <a:ext uri="{FF2B5EF4-FFF2-40B4-BE49-F238E27FC236}">
                <a16:creationId xmlns:a16="http://schemas.microsoft.com/office/drawing/2014/main" id="{7D26DFF7-95DE-04B3-EEB1-A2725B484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2000" cy="272563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4CE35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Figure 2 - Fraction of LinkedIn members with a listed job by generation and disability status in the United States; across all listed generations, Gen-Z, Millenials, Gen-X, and Baby Boomers, fewer people with disabilities have a listed job than people without disabilities.&#10;&#10;Figure 3 - Fraction of LinkedIn members who remain employed one year later by generation and disability status in the United States. A slightly higher percentage of Gen Z people who report a disability are employed a year later compared to people without a disability. For Millennials, Gen-X and Baby Boomers, a slightly lower percentage of people with disabilities are employed one year later.">
            <a:extLst>
              <a:ext uri="{FF2B5EF4-FFF2-40B4-BE49-F238E27FC236}">
                <a16:creationId xmlns:a16="http://schemas.microsoft.com/office/drawing/2014/main" id="{599AE508-298E-0716-8F08-1F8E1933F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537691"/>
            <a:ext cx="9144000" cy="605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43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20133-0FDA-3D4F-6666-69567F9EF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 descr="Blue gradient overlay of the globe.">
            <a:extLst>
              <a:ext uri="{FF2B5EF4-FFF2-40B4-BE49-F238E27FC236}">
                <a16:creationId xmlns:a16="http://schemas.microsoft.com/office/drawing/2014/main" id="{4826B797-83DF-0D41-13C2-56347030EF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B9BEB28B-C7DE-23F0-A3C6-8F75C1624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777" y="638216"/>
            <a:ext cx="10760826" cy="1600200"/>
          </a:xfrm>
        </p:spPr>
        <p:txBody>
          <a:bodyPr anchor="ctr"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Snapshots in Global Disability Hiring</a:t>
            </a:r>
            <a:r>
              <a:rPr lang="en-US" sz="600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A2A9A-9214-7BBF-46BB-6E7E789E5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777" y="2688836"/>
            <a:ext cx="10540112" cy="25009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cs typeface="Objektiv Mk2" panose="020B0502020204020203" pitchFamily="34" charset="77"/>
              </a:rPr>
              <a:t>Panelists: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Objektiv Mk2" panose="020B0502020204020203" pitchFamily="34" charset="77"/>
              </a:rPr>
              <a:t>Chaya Mangesh, Head of Talent Acquisition, Specialty Recruiting, </a:t>
            </a:r>
            <a:r>
              <a:rPr lang="en-US" b="1" dirty="0">
                <a:solidFill>
                  <a:schemeClr val="bg1"/>
                </a:solidFill>
                <a:cs typeface="Objektiv Mk2" panose="020B0502020204020203" pitchFamily="34" charset="77"/>
              </a:rPr>
              <a:t>Amazon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Objektiv Mk2" panose="020B0502020204020203" pitchFamily="34" charset="77"/>
              </a:rPr>
              <a:t>Teodora Aleksandrova, Senior Director DEI &amp; Talent Strategy, </a:t>
            </a:r>
            <a:r>
              <a:rPr lang="en-US" b="1" dirty="0">
                <a:solidFill>
                  <a:schemeClr val="bg1"/>
                </a:solidFill>
                <a:cs typeface="Objektiv Mk2" panose="020B0502020204020203" pitchFamily="34" charset="77"/>
              </a:rPr>
              <a:t>Adidas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Objektiv Mk2" panose="020B0502020204020203" pitchFamily="34" charset="77"/>
              </a:rPr>
              <a:t>Ana Aleixo, Regional Director, Global Inclusion, </a:t>
            </a:r>
            <a:r>
              <a:rPr lang="en-US" b="1" dirty="0">
                <a:solidFill>
                  <a:schemeClr val="bg1"/>
                </a:solidFill>
                <a:cs typeface="Objektiv Mk2" panose="020B0502020204020203" pitchFamily="34" charset="77"/>
              </a:rPr>
              <a:t>Scotiabank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>
              <a:solidFill>
                <a:schemeClr val="bg1"/>
              </a:solidFill>
              <a:cs typeface="Objektiv Mk2" panose="020B0502020204020203" pitchFamily="34" charset="77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cs typeface="Objektiv Mk2" panose="020B0502020204020203" pitchFamily="34" charset="77"/>
              </a:rPr>
              <a:t>Moderator: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cs typeface="Objektiv Mk2" panose="020B0502020204020203" pitchFamily="34" charset="77"/>
              </a:rPr>
              <a:t>Joan Bohan, Corporate Disability Inclusion Consultant, </a:t>
            </a:r>
            <a:r>
              <a:rPr lang="en-US" b="1" dirty="0" err="1">
                <a:solidFill>
                  <a:schemeClr val="bg1"/>
                </a:solidFill>
                <a:cs typeface="Objektiv Mk2" panose="020B0502020204020203" pitchFamily="34" charset="77"/>
              </a:rPr>
              <a:t>Disability:IN</a:t>
            </a:r>
            <a:endParaRPr lang="en-US" dirty="0" err="1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9670EE-4ADF-CEA5-B85A-41DF5D75A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5303" y="638216"/>
            <a:ext cx="0" cy="1600200"/>
          </a:xfrm>
          <a:prstGeom prst="line">
            <a:avLst/>
          </a:prstGeom>
          <a:ln w="28575">
            <a:solidFill>
              <a:srgbClr val="4C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03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60F18-4851-BD38-1AD3-8AD243BAF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2ED9-E22A-C21F-6D7F-9B930D0B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09" y="141904"/>
            <a:ext cx="10515600" cy="1039337"/>
          </a:xfrm>
        </p:spPr>
        <p:txBody>
          <a:bodyPr anchor="ctr"/>
          <a:lstStyle/>
          <a:p>
            <a:r>
              <a:rPr lang="en-US" err="1"/>
              <a:t>INsider</a:t>
            </a:r>
            <a:r>
              <a:rPr lang="en-US"/>
              <a:t> Summit Housekeeping </a:t>
            </a:r>
            <a:r>
              <a:rPr lang="en-US" sz="3600" b="1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- Session 1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1F5E563-CA62-4B3E-45FC-98AB66866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0217" y="1152204"/>
            <a:ext cx="2906364" cy="620026"/>
            <a:chOff x="830217" y="1152204"/>
            <a:chExt cx="2906364" cy="6200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20937F-7467-A5B5-0B5D-04A5FB0C0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830218" y="1772230"/>
              <a:ext cx="2906363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794572C-24E6-2F41-4046-A8937EE64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830217" y="1152204"/>
              <a:ext cx="556805" cy="55680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D415C30-2EA0-F6EE-FED1-5EC91FC057FC}"/>
              </a:ext>
            </a:extLst>
          </p:cNvPr>
          <p:cNvSpPr txBox="1"/>
          <p:nvPr/>
        </p:nvSpPr>
        <p:spPr>
          <a:xfrm>
            <a:off x="830217" y="1782392"/>
            <a:ext cx="31119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Session Help</a:t>
            </a:r>
          </a:p>
          <a:p>
            <a:endParaRPr lang="en-US" sz="800">
              <a:solidFill>
                <a:srgbClr val="262C65"/>
              </a:solidFill>
              <a:latin typeface="Arial" panose="020B0604020202020204" pitchFamily="34" charset="0"/>
            </a:endParaRP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All attendee microphones are muted. 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Use the Q&amp;A feature to communicate with Disability:IN or presenters.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cs typeface="Arial" panose="020B0604020202020204" pitchFamily="34" charset="0"/>
              </a:rPr>
              <a:t>You may need to reboot your computer or try logging out &amp; back in to resolve any technical issues.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6E5BC0F-A707-C3ED-47D5-56651D679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6940" y="1118751"/>
            <a:ext cx="2906363" cy="637375"/>
            <a:chOff x="4306940" y="1118751"/>
            <a:chExt cx="2906363" cy="63737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04A2A13-DDF9-0327-C18F-4934CAEF8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306940" y="1749693"/>
              <a:ext cx="290636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2928E52-906F-5D3E-790A-C14978E1C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306940" y="1118751"/>
              <a:ext cx="637375" cy="63737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64610B-FB08-6A75-0BCE-BD14C93840D9}"/>
              </a:ext>
            </a:extLst>
          </p:cNvPr>
          <p:cNvSpPr txBox="1"/>
          <p:nvPr/>
        </p:nvSpPr>
        <p:spPr>
          <a:xfrm>
            <a:off x="4306940" y="1772231"/>
            <a:ext cx="3089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CART </a:t>
            </a:r>
          </a:p>
          <a:p>
            <a:endParaRPr lang="en-US" sz="800" b="1"/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English captions are available on-screen.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Captioning in additional languages available via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StreamText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link provided in </a:t>
            </a:r>
            <a:r>
              <a:rPr lang="en-US" sz="1200">
                <a:cs typeface="Arial" panose="020B0604020202020204" pitchFamily="34" charset="0"/>
              </a:rPr>
              <a:t>the meeting materials.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4EFA7DE-37DF-BE43-3D7B-E14034A0F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35171" y="1118751"/>
            <a:ext cx="2906363" cy="629186"/>
            <a:chOff x="7735171" y="1118751"/>
            <a:chExt cx="2906363" cy="62918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220752-A7EE-9FA6-C8E7-E7659514B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735171" y="1747937"/>
              <a:ext cx="2906363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A green hands making a gesture&#10;&#10;AI-generated content may be incorrect.">
              <a:extLst>
                <a:ext uri="{FF2B5EF4-FFF2-40B4-BE49-F238E27FC236}">
                  <a16:creationId xmlns:a16="http://schemas.microsoft.com/office/drawing/2014/main" id="{66979F36-DEDA-2718-81BF-DF36608A7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35171" y="1118751"/>
              <a:ext cx="546733" cy="54673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CB9B438-B3B0-F8F4-AAEF-E06662B3B46D}"/>
              </a:ext>
            </a:extLst>
          </p:cNvPr>
          <p:cNvSpPr txBox="1"/>
          <p:nvPr/>
        </p:nvSpPr>
        <p:spPr>
          <a:xfrm>
            <a:off x="7735171" y="1772231"/>
            <a:ext cx="3116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ASL Interpretation</a:t>
            </a:r>
          </a:p>
          <a:p>
            <a:endParaRPr lang="en-US" sz="8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American Sign Language is provided on screen.</a:t>
            </a:r>
            <a:endParaRPr lang="en-US" sz="16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DECFDFC-9D17-CC4B-907C-0CD6964E8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0218" y="3563543"/>
            <a:ext cx="2906363" cy="678656"/>
            <a:chOff x="830218" y="3563543"/>
            <a:chExt cx="2906363" cy="67865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E4D7148-C35C-F965-FA7C-3302B5142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830218" y="4242199"/>
              <a:ext cx="2906363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37081CB-B03F-264C-ADCE-2798AC6F8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830218" y="3563543"/>
              <a:ext cx="556805" cy="55680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070FBF-6A17-8227-8C6B-C61FF8FD909F}"/>
              </a:ext>
            </a:extLst>
          </p:cNvPr>
          <p:cNvSpPr txBox="1"/>
          <p:nvPr/>
        </p:nvSpPr>
        <p:spPr>
          <a:xfrm>
            <a:off x="830217" y="4254345"/>
            <a:ext cx="3111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Asking Questions</a:t>
            </a:r>
          </a:p>
          <a:p>
            <a:endParaRPr lang="en-US" sz="800"/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cs typeface="Arial" panose="020B0604020202020204" pitchFamily="34" charset="0"/>
              </a:rPr>
              <a:t>Q&amp;A will be available in the panel sessions.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Due to timing and the number of participants, we may not be able to answer all questions.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cs typeface="Arial" panose="020B0604020202020204" pitchFamily="34" charset="0"/>
              </a:rPr>
              <a:t>Reach out to your IW Consultant if needed.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5A73697-9ABC-543A-A23D-A99830CE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6940" y="3522351"/>
            <a:ext cx="2906363" cy="719848"/>
            <a:chOff x="4306940" y="3522351"/>
            <a:chExt cx="2906363" cy="71984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DB0FD5-62D8-815A-7EC9-C98B692D5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306940" y="4242199"/>
              <a:ext cx="290636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F1AB8AD-861D-EB73-AAAC-7A8642580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306940" y="3522351"/>
              <a:ext cx="637375" cy="63737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6BF7776-5E69-71BD-63DD-FB8C1655C3CE}"/>
              </a:ext>
            </a:extLst>
          </p:cNvPr>
          <p:cNvSpPr txBox="1"/>
          <p:nvPr/>
        </p:nvSpPr>
        <p:spPr>
          <a:xfrm>
            <a:off x="4306940" y="4254345"/>
            <a:ext cx="3089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Session Recordings</a:t>
            </a:r>
          </a:p>
          <a:p>
            <a:endParaRPr lang="en-US" sz="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Sessions are being recorded.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 email will be sent with access and viewing instructions after the summit.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D0328E-7B26-DAA9-CAC9-C4E6CB8AB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61725" y="3625159"/>
            <a:ext cx="2906363" cy="629186"/>
            <a:chOff x="7735171" y="1118751"/>
            <a:chExt cx="2906363" cy="62918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2396DAC-0B52-C47A-C7A2-0951B7DE9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735171" y="1747937"/>
              <a:ext cx="2906363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65A035-E0AB-F4BF-8E16-9ED65C4C1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7735171" y="1118751"/>
              <a:ext cx="546733" cy="54673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C887348-9EBE-CAB9-5922-2C9FBFD336F3}"/>
              </a:ext>
            </a:extLst>
          </p:cNvPr>
          <p:cNvSpPr txBox="1"/>
          <p:nvPr/>
        </p:nvSpPr>
        <p:spPr>
          <a:xfrm>
            <a:off x="7761725" y="4278639"/>
            <a:ext cx="31165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New! SHRM Credits</a:t>
            </a:r>
          </a:p>
          <a:p>
            <a:endParaRPr lang="en-US" sz="8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SHRM recertification credits are approved for this event.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To receive credit, attend each session live and fill out the feedback survey which will be sent after each day of the Summit.</a:t>
            </a:r>
            <a:endParaRPr lang="en-US" sz="1600"/>
          </a:p>
        </p:txBody>
      </p:sp>
      <p:grpSp>
        <p:nvGrpSpPr>
          <p:cNvPr id="17" name="Arrows" descr="Four neon blue to neon green arrows pointing right.">
            <a:extLst>
              <a:ext uri="{FF2B5EF4-FFF2-40B4-BE49-F238E27FC236}">
                <a16:creationId xmlns:a16="http://schemas.microsoft.com/office/drawing/2014/main" id="{A7AEAACC-6EA3-77E6-127A-0A3C15B02A29}"/>
              </a:ext>
            </a:extLst>
          </p:cNvPr>
          <p:cNvGrpSpPr/>
          <p:nvPr/>
        </p:nvGrpSpPr>
        <p:grpSpPr>
          <a:xfrm>
            <a:off x="10312452" y="190269"/>
            <a:ext cx="1674969" cy="621586"/>
            <a:chOff x="624254" y="5398477"/>
            <a:chExt cx="2741265" cy="1230924"/>
          </a:xfrm>
          <a:gradFill flip="none" rotWithShape="1">
            <a:gsLst>
              <a:gs pos="0">
                <a:srgbClr val="4CE35C"/>
              </a:gs>
              <a:gs pos="100000">
                <a:srgbClr val="0066CC"/>
              </a:gs>
            </a:gsLst>
            <a:lin ang="10800000" scaled="0"/>
            <a:tileRect/>
          </a:gradFill>
        </p:grpSpPr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0940C7B9-E09F-84B6-ECDB-1634D0E84C8E}"/>
                </a:ext>
              </a:extLst>
            </p:cNvPr>
            <p:cNvSpPr/>
            <p:nvPr/>
          </p:nvSpPr>
          <p:spPr>
            <a:xfrm>
              <a:off x="624254" y="5398477"/>
              <a:ext cx="879231" cy="12221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C32D4861-1217-60D9-E77D-7E13458191DC}"/>
                </a:ext>
              </a:extLst>
            </p:cNvPr>
            <p:cNvSpPr/>
            <p:nvPr/>
          </p:nvSpPr>
          <p:spPr>
            <a:xfrm>
              <a:off x="1248508" y="5398477"/>
              <a:ext cx="879231" cy="12221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9A09E0B6-9FA5-5AB8-ABB1-24603E98DDB7}"/>
                </a:ext>
              </a:extLst>
            </p:cNvPr>
            <p:cNvSpPr/>
            <p:nvPr/>
          </p:nvSpPr>
          <p:spPr>
            <a:xfrm>
              <a:off x="1867398" y="5407270"/>
              <a:ext cx="879231" cy="12221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hevron 21">
              <a:extLst>
                <a:ext uri="{FF2B5EF4-FFF2-40B4-BE49-F238E27FC236}">
                  <a16:creationId xmlns:a16="http://schemas.microsoft.com/office/drawing/2014/main" id="{D8138A6D-83E1-3313-0888-14657832033A}"/>
                </a:ext>
              </a:extLst>
            </p:cNvPr>
            <p:cNvSpPr/>
            <p:nvPr/>
          </p:nvSpPr>
          <p:spPr>
            <a:xfrm>
              <a:off x="2486288" y="5398477"/>
              <a:ext cx="879231" cy="12221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676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D88C4-5F11-22AC-DA51-D823B634B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FF2B5EF4-FFF2-40B4-BE49-F238E27FC236}">
                <a16:creationId xmlns:a16="http://schemas.microsoft.com/office/drawing/2014/main" id="{38628FC0-D182-3560-3DFF-94246C178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ction Title 2">
            <a:extLst>
              <a:ext uri="{FF2B5EF4-FFF2-40B4-BE49-F238E27FC236}">
                <a16:creationId xmlns:a16="http://schemas.microsoft.com/office/drawing/2014/main" id="{0787A2E9-4A59-053E-DA24-C5A7D35416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54097" y="2896111"/>
            <a:ext cx="99675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62C6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Take a Break!</a:t>
            </a:r>
            <a:b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</a:br>
            <a:r>
              <a:rPr kumimoji="0" lang="en-US" sz="53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We’ll return at 12:00 PM ET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262C6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Disability:IN Inclusion Works logo">
            <a:extLst>
              <a:ext uri="{FF2B5EF4-FFF2-40B4-BE49-F238E27FC236}">
                <a16:creationId xmlns:a16="http://schemas.microsoft.com/office/drawing/2014/main" id="{8C3BD7D8-B2FA-8228-E6EC-A3E07E2FD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650" y="5748936"/>
            <a:ext cx="3875350" cy="11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4B7B3-BBD4-4D76-1B85-B50992E54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 descr="Top portion of globe overlaid on a blue gradient background.">
            <a:extLst>
              <a:ext uri="{FF2B5EF4-FFF2-40B4-BE49-F238E27FC236}">
                <a16:creationId xmlns:a16="http://schemas.microsoft.com/office/drawing/2014/main" id="{23A5F4BD-ECDE-D539-5103-A5A6541BFC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Gradient Bar">
            <a:extLst>
              <a:ext uri="{FF2B5EF4-FFF2-40B4-BE49-F238E27FC236}">
                <a16:creationId xmlns:a16="http://schemas.microsoft.com/office/drawing/2014/main" id="{5A0AA537-6258-8A7B-776B-9BAE55209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0596" y="-131883"/>
            <a:ext cx="12353192" cy="404446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4CE35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C7B6222-388B-EA8A-C8AA-D85F18F41E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31777" y="638216"/>
            <a:ext cx="10760826" cy="1600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62C6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The Power of Representation: Disability-Inclusive Marketing that Moves People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4F4FAA-74AE-1758-C0E0-216B1BEE0549}"/>
              </a:ext>
            </a:extLst>
          </p:cNvPr>
          <p:cNvSpPr txBox="1">
            <a:spLocks/>
          </p:cNvSpPr>
          <p:nvPr/>
        </p:nvSpPr>
        <p:spPr>
          <a:xfrm>
            <a:off x="1031777" y="2615266"/>
            <a:ext cx="10834402" cy="2500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b="1">
                <a:solidFill>
                  <a:schemeClr val="bg1"/>
                </a:solidFill>
                <a:cs typeface="Objektiv Mk2" panose="020B0502020204020203" pitchFamily="34" charset="77"/>
              </a:rPr>
              <a:t>Panelists: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cs typeface="Objektiv Mk2" panose="020B0502020204020203" pitchFamily="34" charset="77"/>
              </a:rPr>
              <a:t>Sarah Hodges, Chief Marketing Officer, </a:t>
            </a:r>
            <a:r>
              <a:rPr lang="en-US" b="1">
                <a:solidFill>
                  <a:schemeClr val="bg1"/>
                </a:solidFill>
                <a:cs typeface="Objektiv Mk2" panose="020B0502020204020203" pitchFamily="34" charset="77"/>
              </a:rPr>
              <a:t>UKG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bg1"/>
                </a:solidFill>
                <a:cs typeface="Objektiv Mk2" panose="020B0502020204020203" pitchFamily="34" charset="77"/>
              </a:rPr>
              <a:t>Juneen</a:t>
            </a:r>
            <a:r>
              <a:rPr lang="en-US">
                <a:solidFill>
                  <a:schemeClr val="bg1"/>
                </a:solidFill>
                <a:cs typeface="Objektiv Mk2" panose="020B0502020204020203" pitchFamily="34" charset="77"/>
              </a:rPr>
              <a:t> Kirk, SVP, Customer Experience, Workplace Marketing &amp; Commercial Expansion, </a:t>
            </a:r>
            <a:r>
              <a:rPr lang="en-US" b="1">
                <a:solidFill>
                  <a:schemeClr val="bg1"/>
                </a:solidFill>
                <a:cs typeface="Objektiv Mk2" panose="020B0502020204020203" pitchFamily="34" charset="77"/>
              </a:rPr>
              <a:t>Voya Financial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>
              <a:solidFill>
                <a:schemeClr val="bg1"/>
              </a:solidFill>
              <a:cs typeface="Objektiv Mk2" panose="020B0502020204020203" pitchFamily="34" charset="77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b="1">
                <a:solidFill>
                  <a:schemeClr val="bg1"/>
                </a:solidFill>
                <a:cs typeface="Objektiv Mk2" panose="020B0502020204020203" pitchFamily="34" charset="77"/>
              </a:rPr>
              <a:t>Moderator: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  <a:cs typeface="Objektiv Mk2" panose="020B0502020204020203" pitchFamily="34" charset="77"/>
              </a:rPr>
              <a:t>Allyce Torres, Sr. Director, Marketing &amp; Communications, </a:t>
            </a:r>
            <a:r>
              <a:rPr lang="en-US" b="1">
                <a:solidFill>
                  <a:schemeClr val="bg1"/>
                </a:solidFill>
                <a:cs typeface="Objektiv Mk2" panose="020B0502020204020203" pitchFamily="34" charset="77"/>
              </a:rPr>
              <a:t>Disability:IN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CB280D-6FFF-A6C5-A20E-64E5B242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5303" y="638216"/>
            <a:ext cx="0" cy="1600200"/>
          </a:xfrm>
          <a:prstGeom prst="line">
            <a:avLst/>
          </a:prstGeom>
          <a:ln w="28575">
            <a:solidFill>
              <a:srgbClr val="4C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475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E3CEE-7707-1795-CC42-B9C376B94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1562-921E-C060-93AD-4F16EA1A0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09" y="141904"/>
            <a:ext cx="10515600" cy="1039337"/>
          </a:xfrm>
        </p:spPr>
        <p:txBody>
          <a:bodyPr anchor="ctr"/>
          <a:lstStyle/>
          <a:p>
            <a:r>
              <a:rPr lang="en-US" err="1"/>
              <a:t>INsider</a:t>
            </a:r>
            <a:r>
              <a:rPr lang="en-US"/>
              <a:t> Summit Housekeeping </a:t>
            </a:r>
            <a:r>
              <a:rPr lang="en-US">
                <a:solidFill>
                  <a:schemeClr val="bg1"/>
                </a:solidFill>
              </a:rPr>
              <a:t>- Session 2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BD2BF2-9D2D-54BF-3047-D1534D367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0217" y="1152204"/>
            <a:ext cx="2906364" cy="620026"/>
            <a:chOff x="830217" y="1152204"/>
            <a:chExt cx="2906364" cy="6200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7E11CFD-8D74-692A-B1A8-18B9D27FA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830218" y="1772230"/>
              <a:ext cx="2906363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ED30844-89A5-4DD0-EA5F-E1A666C7D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830217" y="1152204"/>
              <a:ext cx="556805" cy="55680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1389EFB-A443-E4E2-5436-57BDC9E77B94}"/>
              </a:ext>
            </a:extLst>
          </p:cNvPr>
          <p:cNvSpPr txBox="1"/>
          <p:nvPr/>
        </p:nvSpPr>
        <p:spPr>
          <a:xfrm>
            <a:off x="830217" y="1782392"/>
            <a:ext cx="31119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Session Help</a:t>
            </a:r>
          </a:p>
          <a:p>
            <a:endParaRPr lang="en-US" sz="800">
              <a:solidFill>
                <a:srgbClr val="262C65"/>
              </a:solidFill>
              <a:latin typeface="Arial" panose="020B0604020202020204" pitchFamily="34" charset="0"/>
            </a:endParaRP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All attendee microphones are muted. 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Use the Q&amp;A feature to communicate with Disability:IN or presenters.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cs typeface="Arial" panose="020B0604020202020204" pitchFamily="34" charset="0"/>
              </a:rPr>
              <a:t>You may need to reboot your computer or try logging out &amp; back in to resolve any technical issues.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2EBD733-E6B5-EF94-FA2F-D3A31919D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6940" y="1118751"/>
            <a:ext cx="2906363" cy="637375"/>
            <a:chOff x="4306940" y="1118751"/>
            <a:chExt cx="2906363" cy="63737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0C1F784-F6C2-69E2-054E-04BC15B9C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306940" y="1749693"/>
              <a:ext cx="290636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F6AF705-F7E0-74CB-558B-FA54DF85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306940" y="1118751"/>
              <a:ext cx="637375" cy="63737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5AF6571-71D3-994F-4B6A-6CEA75B93B8C}"/>
              </a:ext>
            </a:extLst>
          </p:cNvPr>
          <p:cNvSpPr txBox="1"/>
          <p:nvPr/>
        </p:nvSpPr>
        <p:spPr>
          <a:xfrm>
            <a:off x="4306940" y="1772231"/>
            <a:ext cx="3089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CART </a:t>
            </a:r>
          </a:p>
          <a:p>
            <a:endParaRPr lang="en-US" sz="800" b="1"/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English captions are available on-screen.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Captioning in additional languages available via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StreamText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link provided in </a:t>
            </a:r>
            <a:r>
              <a:rPr lang="en-US" sz="1200">
                <a:cs typeface="Arial" panose="020B0604020202020204" pitchFamily="34" charset="0"/>
              </a:rPr>
              <a:t>the meeting materials.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1B1B6FA-7B37-1946-30C0-EE638445A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35171" y="1118751"/>
            <a:ext cx="2906363" cy="629186"/>
            <a:chOff x="7735171" y="1118751"/>
            <a:chExt cx="2906363" cy="62918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2296D5D-44BC-B181-B1F9-A1670EC12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735171" y="1747937"/>
              <a:ext cx="2906363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A green hands making a gesture&#10;&#10;AI-generated content may be incorrect.">
              <a:extLst>
                <a:ext uri="{FF2B5EF4-FFF2-40B4-BE49-F238E27FC236}">
                  <a16:creationId xmlns:a16="http://schemas.microsoft.com/office/drawing/2014/main" id="{8EFD9D8C-0C0D-1FEC-C55E-C1C2E1E5F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35171" y="1118751"/>
              <a:ext cx="546733" cy="54673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793F55D-E87E-A8FC-85BB-9AFDFA91C8D9}"/>
              </a:ext>
            </a:extLst>
          </p:cNvPr>
          <p:cNvSpPr txBox="1"/>
          <p:nvPr/>
        </p:nvSpPr>
        <p:spPr>
          <a:xfrm>
            <a:off x="7735171" y="1772231"/>
            <a:ext cx="3116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ASL Interpretation</a:t>
            </a:r>
          </a:p>
          <a:p>
            <a:endParaRPr lang="en-US" sz="8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American Sign Language is provided on screen.</a:t>
            </a:r>
            <a:endParaRPr lang="en-US" sz="16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54DC73-0778-23DF-050C-D76DB5177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0218" y="3563543"/>
            <a:ext cx="2906363" cy="678656"/>
            <a:chOff x="830218" y="3563543"/>
            <a:chExt cx="2906363" cy="67865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1507D25-04CE-F823-95A8-B0D4E9D4C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830218" y="4242199"/>
              <a:ext cx="2906363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BFAED79-5951-586D-AA30-84AB6FCBB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830218" y="3563543"/>
              <a:ext cx="556805" cy="55680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E8CC3CE-7380-D5C3-F79A-268B9D745DC8}"/>
              </a:ext>
            </a:extLst>
          </p:cNvPr>
          <p:cNvSpPr txBox="1"/>
          <p:nvPr/>
        </p:nvSpPr>
        <p:spPr>
          <a:xfrm>
            <a:off x="830217" y="4254345"/>
            <a:ext cx="3111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Asking Questions</a:t>
            </a:r>
          </a:p>
          <a:p>
            <a:endParaRPr lang="en-US" sz="800"/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cs typeface="Arial" panose="020B0604020202020204" pitchFamily="34" charset="0"/>
              </a:rPr>
              <a:t>Q&amp;A will be available in the panel sessions.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Due to timing and the number of participants, we may not be able to answer all questions.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cs typeface="Arial" panose="020B0604020202020204" pitchFamily="34" charset="0"/>
              </a:rPr>
              <a:t>Reach out to your IW Consultant if needed.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DE3BAE7-16CB-1D31-CFBA-A74E22857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6940" y="3522351"/>
            <a:ext cx="2906363" cy="719848"/>
            <a:chOff x="4306940" y="3522351"/>
            <a:chExt cx="2906363" cy="71984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E7FF66D-33C6-99D6-2A84-CDCE6AA1D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306940" y="4242199"/>
              <a:ext cx="290636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B180F16-3973-58C7-74AD-7F620828C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306940" y="3522351"/>
              <a:ext cx="637375" cy="63737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621380A-15E1-9164-BB15-59F236DA472E}"/>
              </a:ext>
            </a:extLst>
          </p:cNvPr>
          <p:cNvSpPr txBox="1"/>
          <p:nvPr/>
        </p:nvSpPr>
        <p:spPr>
          <a:xfrm>
            <a:off x="4306940" y="4254345"/>
            <a:ext cx="3089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Session Recordings</a:t>
            </a:r>
          </a:p>
          <a:p>
            <a:endParaRPr lang="en-US" sz="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Sessions are being recorded.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 email will be sent with access and viewing instructions after the summit.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F0BB96-8E42-99BF-798B-01F2E4BA2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61725" y="3625159"/>
            <a:ext cx="2906363" cy="629186"/>
            <a:chOff x="7735171" y="1118751"/>
            <a:chExt cx="2906363" cy="62918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00807BC-D87C-4160-2235-1C12D4A3C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735171" y="1747937"/>
              <a:ext cx="2906363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E492FE-5A06-AE94-E030-6F02B6F28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7735171" y="1118751"/>
              <a:ext cx="546733" cy="54673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30E25FC-67EB-62EB-C6D0-33989178F5DB}"/>
              </a:ext>
            </a:extLst>
          </p:cNvPr>
          <p:cNvSpPr txBox="1"/>
          <p:nvPr/>
        </p:nvSpPr>
        <p:spPr>
          <a:xfrm>
            <a:off x="7761725" y="4278639"/>
            <a:ext cx="31165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New! SHRM Credits</a:t>
            </a:r>
          </a:p>
          <a:p>
            <a:endParaRPr lang="en-US" sz="8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SHRM recertification credits are approved for this event.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To receive credit, attend each session live and fill out the feedback survey which will be sent after each day of the Summit.</a:t>
            </a:r>
            <a:endParaRPr lang="en-US" sz="1600"/>
          </a:p>
        </p:txBody>
      </p:sp>
      <p:grpSp>
        <p:nvGrpSpPr>
          <p:cNvPr id="17" name="Arrows" descr="Four neon blue to neon green arrows pointing right.">
            <a:extLst>
              <a:ext uri="{FF2B5EF4-FFF2-40B4-BE49-F238E27FC236}">
                <a16:creationId xmlns:a16="http://schemas.microsoft.com/office/drawing/2014/main" id="{23032F3C-7BAB-8957-9116-6EED322C546C}"/>
              </a:ext>
            </a:extLst>
          </p:cNvPr>
          <p:cNvGrpSpPr/>
          <p:nvPr/>
        </p:nvGrpSpPr>
        <p:grpSpPr>
          <a:xfrm>
            <a:off x="10312452" y="190269"/>
            <a:ext cx="1674969" cy="621586"/>
            <a:chOff x="624254" y="5398477"/>
            <a:chExt cx="2741265" cy="1230924"/>
          </a:xfrm>
          <a:gradFill flip="none" rotWithShape="1">
            <a:gsLst>
              <a:gs pos="0">
                <a:srgbClr val="4CE35C"/>
              </a:gs>
              <a:gs pos="100000">
                <a:srgbClr val="0066CC"/>
              </a:gs>
            </a:gsLst>
            <a:lin ang="10800000" scaled="0"/>
            <a:tileRect/>
          </a:gradFill>
        </p:grpSpPr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B61897BB-C153-C74D-3C2D-B2313451C369}"/>
                </a:ext>
              </a:extLst>
            </p:cNvPr>
            <p:cNvSpPr/>
            <p:nvPr/>
          </p:nvSpPr>
          <p:spPr>
            <a:xfrm>
              <a:off x="624254" y="5398477"/>
              <a:ext cx="879231" cy="12221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E200DA3A-3FE7-D56B-B835-82CDFD46D229}"/>
                </a:ext>
              </a:extLst>
            </p:cNvPr>
            <p:cNvSpPr/>
            <p:nvPr/>
          </p:nvSpPr>
          <p:spPr>
            <a:xfrm>
              <a:off x="1248508" y="5398477"/>
              <a:ext cx="879231" cy="12221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D9ECA2C2-F5E2-5CF3-787E-3341C9844A6A}"/>
                </a:ext>
              </a:extLst>
            </p:cNvPr>
            <p:cNvSpPr/>
            <p:nvPr/>
          </p:nvSpPr>
          <p:spPr>
            <a:xfrm>
              <a:off x="1867398" y="5407270"/>
              <a:ext cx="879231" cy="12221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hevron 21">
              <a:extLst>
                <a:ext uri="{FF2B5EF4-FFF2-40B4-BE49-F238E27FC236}">
                  <a16:creationId xmlns:a16="http://schemas.microsoft.com/office/drawing/2014/main" id="{A7A3268C-079D-CFB3-ACD7-E7DA23015D1D}"/>
                </a:ext>
              </a:extLst>
            </p:cNvPr>
            <p:cNvSpPr/>
            <p:nvPr/>
          </p:nvSpPr>
          <p:spPr>
            <a:xfrm>
              <a:off x="2486288" y="5398477"/>
              <a:ext cx="879231" cy="12221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203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51126198-7202-E492-2E0A-393BFC35C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41A6E4EF-72CA-30B4-A9B0-3874EABDAC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31777" y="217816"/>
            <a:ext cx="10760826" cy="1600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62C6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The Next Chapter: Evolving Disability ERGs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3EE29D-364B-5425-746A-8093628E7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5303" y="217816"/>
            <a:ext cx="0" cy="1600200"/>
          </a:xfrm>
          <a:prstGeom prst="line">
            <a:avLst/>
          </a:prstGeom>
          <a:ln w="28575">
            <a:solidFill>
              <a:srgbClr val="4C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ackground">
            <a:extLst>
              <a:ext uri="{FF2B5EF4-FFF2-40B4-BE49-F238E27FC236}">
                <a16:creationId xmlns:a16="http://schemas.microsoft.com/office/drawing/2014/main" id="{0AEF7A19-7D93-4AF3-7782-9F2B84AA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rcRect t="70115" b="20996"/>
          <a:stretch>
            <a:fillRect/>
          </a:stretch>
        </p:blipFill>
        <p:spPr>
          <a:xfrm>
            <a:off x="0" y="5188253"/>
            <a:ext cx="12192000" cy="60960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6622270-2027-D063-DD75-E3B331F192C8}"/>
              </a:ext>
            </a:extLst>
          </p:cNvPr>
          <p:cNvSpPr txBox="1">
            <a:spLocks/>
          </p:cNvSpPr>
          <p:nvPr/>
        </p:nvSpPr>
        <p:spPr>
          <a:xfrm>
            <a:off x="1031777" y="2194866"/>
            <a:ext cx="10834402" cy="2500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b="1">
                <a:solidFill>
                  <a:schemeClr val="bg1"/>
                </a:solidFill>
                <a:cs typeface="Objektiv Mk2" panose="020B0502020204020203" pitchFamily="34" charset="77"/>
              </a:rPr>
              <a:t>Panelists: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cs typeface="Objektiv Mk2" panose="020B0502020204020203" pitchFamily="34" charset="77"/>
              </a:rPr>
              <a:t>Caitlin Rose, Director, People Services, US, </a:t>
            </a:r>
            <a:r>
              <a:rPr lang="en-US" b="1">
                <a:solidFill>
                  <a:schemeClr val="bg1"/>
                </a:solidFill>
                <a:cs typeface="Objektiv Mk2" panose="020B0502020204020203" pitchFamily="34" charset="77"/>
              </a:rPr>
              <a:t>BASF Corporation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cs typeface="Objektiv Mk2" panose="020B0502020204020203" pitchFamily="34" charset="77"/>
              </a:rPr>
              <a:t>Brian DeMartino, Global HR Advisory Services Manager, </a:t>
            </a:r>
            <a:r>
              <a:rPr lang="en-US" b="1">
                <a:solidFill>
                  <a:schemeClr val="bg1"/>
                </a:solidFill>
                <a:cs typeface="Objektiv Mk2" panose="020B0502020204020203" pitchFamily="34" charset="77"/>
              </a:rPr>
              <a:t>Bechtel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cs typeface="Objektiv Mk2" panose="020B0502020204020203" pitchFamily="34" charset="77"/>
              </a:rPr>
              <a:t>Christopher Cardarelli, Executive Director, Human Resources, </a:t>
            </a:r>
            <a:r>
              <a:rPr lang="en-US" b="1">
                <a:solidFill>
                  <a:schemeClr val="bg1"/>
                </a:solidFill>
                <a:cs typeface="Objektiv Mk2" panose="020B0502020204020203" pitchFamily="34" charset="77"/>
              </a:rPr>
              <a:t>Merck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>
              <a:solidFill>
                <a:schemeClr val="bg1"/>
              </a:solidFill>
              <a:cs typeface="Objektiv Mk2" panose="020B0502020204020203" pitchFamily="34" charset="77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b="1">
                <a:solidFill>
                  <a:schemeClr val="bg1"/>
                </a:solidFill>
                <a:cs typeface="Objektiv Mk2" panose="020B0502020204020203" pitchFamily="34" charset="77"/>
              </a:rPr>
              <a:t>Moderator: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  <a:cs typeface="Objektiv Mk2" panose="020B0502020204020203" pitchFamily="34" charset="77"/>
              </a:rPr>
              <a:t>Michelle Maybaum, Corporate Disability Inclusion Consultant, </a:t>
            </a:r>
            <a:r>
              <a:rPr lang="en-US" b="1">
                <a:solidFill>
                  <a:schemeClr val="bg1"/>
                </a:solidFill>
                <a:cs typeface="Objektiv Mk2" panose="020B0502020204020203" pitchFamily="34" charset="77"/>
              </a:rPr>
              <a:t>Disability:IN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560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39792-B136-5479-D921-536B12DA8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09" y="141904"/>
            <a:ext cx="10515600" cy="1039337"/>
          </a:xfrm>
        </p:spPr>
        <p:txBody>
          <a:bodyPr anchor="ctr"/>
          <a:lstStyle/>
          <a:p>
            <a:r>
              <a:rPr lang="en-US" err="1"/>
              <a:t>INsider</a:t>
            </a:r>
            <a:r>
              <a:rPr lang="en-US"/>
              <a:t> Summit Housekeeping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97234C-1626-6E3B-2C47-9FFA77C9C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0217" y="1152204"/>
            <a:ext cx="2906364" cy="620026"/>
            <a:chOff x="830217" y="1152204"/>
            <a:chExt cx="2906364" cy="6200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9A9CCCA-B6C0-2BED-C4B8-E674DBDE2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830218" y="1772230"/>
              <a:ext cx="2906363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89A3736-E2B4-F25F-C3C5-EA855DF84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830217" y="1152204"/>
              <a:ext cx="556805" cy="55680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8AFE3ED-D3E3-E613-83C5-896E47D3F334}"/>
              </a:ext>
            </a:extLst>
          </p:cNvPr>
          <p:cNvSpPr txBox="1"/>
          <p:nvPr/>
        </p:nvSpPr>
        <p:spPr>
          <a:xfrm>
            <a:off x="830217" y="1782392"/>
            <a:ext cx="31119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Session Help</a:t>
            </a:r>
          </a:p>
          <a:p>
            <a:endParaRPr lang="en-US" sz="800">
              <a:solidFill>
                <a:srgbClr val="262C65"/>
              </a:solidFill>
              <a:latin typeface="Arial" panose="020B0604020202020204" pitchFamily="34" charset="0"/>
            </a:endParaRP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All attendee microphones are muted. 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Use the Q&amp;A feature to communicate with Disability:IN or presenters.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cs typeface="Arial" panose="020B0604020202020204" pitchFamily="34" charset="0"/>
              </a:rPr>
              <a:t>You may need to reboot your computer or try logging out &amp; back in to resolve any technical issues.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A62055-C5AA-BEEE-A00F-FFD900EB2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6940" y="1118751"/>
            <a:ext cx="2906363" cy="637375"/>
            <a:chOff x="4306940" y="1118751"/>
            <a:chExt cx="2906363" cy="63737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53D6B87-BEFB-51DB-610F-B8B0F5AFA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306940" y="1749693"/>
              <a:ext cx="290636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5181570-5DD2-3EC5-024C-130AFF74C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306940" y="1118751"/>
              <a:ext cx="637375" cy="63737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FA66BBB-FDD8-A4A7-2A90-F72157E88F9B}"/>
              </a:ext>
            </a:extLst>
          </p:cNvPr>
          <p:cNvSpPr txBox="1"/>
          <p:nvPr/>
        </p:nvSpPr>
        <p:spPr>
          <a:xfrm>
            <a:off x="4306940" y="1772231"/>
            <a:ext cx="3089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CART </a:t>
            </a:r>
          </a:p>
          <a:p>
            <a:endParaRPr lang="en-US" sz="800" b="1"/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English captions are available on-screen.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Captioning in additional languages available via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StreamText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link provided in </a:t>
            </a:r>
            <a:r>
              <a:rPr lang="en-US" sz="1200">
                <a:cs typeface="Arial" panose="020B0604020202020204" pitchFamily="34" charset="0"/>
              </a:rPr>
              <a:t>the meeting materials.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722C22-2EA1-1BE5-92CB-032EFD06A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35171" y="1118751"/>
            <a:ext cx="2906363" cy="629186"/>
            <a:chOff x="7735171" y="1118751"/>
            <a:chExt cx="2906363" cy="62918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440C767-9127-FF3E-A8E4-2DE1093BF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735171" y="1747937"/>
              <a:ext cx="2906363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A green hands making a gesture&#10;&#10;AI-generated content may be incorrect.">
              <a:extLst>
                <a:ext uri="{FF2B5EF4-FFF2-40B4-BE49-F238E27FC236}">
                  <a16:creationId xmlns:a16="http://schemas.microsoft.com/office/drawing/2014/main" id="{E6D8566E-0D65-ADC3-1883-4B072E468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35171" y="1118751"/>
              <a:ext cx="546733" cy="54673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22EF4FD-A1E9-5536-7030-2E33E7EF35AB}"/>
              </a:ext>
            </a:extLst>
          </p:cNvPr>
          <p:cNvSpPr txBox="1"/>
          <p:nvPr/>
        </p:nvSpPr>
        <p:spPr>
          <a:xfrm>
            <a:off x="7735171" y="1772231"/>
            <a:ext cx="3116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ASL Interpretation</a:t>
            </a:r>
          </a:p>
          <a:p>
            <a:endParaRPr lang="en-US" sz="8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American Sign Language is provided on screen.</a:t>
            </a:r>
            <a:endParaRPr lang="en-US" sz="16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F1EFF7D-5330-AF06-FEC6-1C921F5A8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0218" y="3563543"/>
            <a:ext cx="2906363" cy="678656"/>
            <a:chOff x="830218" y="3563543"/>
            <a:chExt cx="2906363" cy="67865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0C8CDB9-40D8-8810-5D98-58ED22002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830218" y="4242199"/>
              <a:ext cx="2906363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3D26DDF-6EE8-867B-10B4-53AC1644A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830218" y="3563543"/>
              <a:ext cx="556805" cy="55680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95C3B9F-3731-1D7E-6B53-27F431ABF479}"/>
              </a:ext>
            </a:extLst>
          </p:cNvPr>
          <p:cNvSpPr txBox="1"/>
          <p:nvPr/>
        </p:nvSpPr>
        <p:spPr>
          <a:xfrm>
            <a:off x="830217" y="4254345"/>
            <a:ext cx="3111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Asking Questions</a:t>
            </a:r>
          </a:p>
          <a:p>
            <a:endParaRPr lang="en-US" sz="800"/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cs typeface="Arial" panose="020B0604020202020204" pitchFamily="34" charset="0"/>
              </a:rPr>
              <a:t>Q&amp;A will be available in the panel sessions.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Due to timing and the number of participants, we may not be able to answer all questions.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cs typeface="Arial" panose="020B0604020202020204" pitchFamily="34" charset="0"/>
              </a:rPr>
              <a:t>Reach out to your IW Consultant if needed.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3435FA9-563B-6ED8-DD9F-EE632ABC2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6940" y="3522351"/>
            <a:ext cx="2906363" cy="719848"/>
            <a:chOff x="4306940" y="3522351"/>
            <a:chExt cx="2906363" cy="71984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F6E1DD-9B37-A397-A34A-66C7573C7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306940" y="4242199"/>
              <a:ext cx="290636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A05BBE4-0D08-26A2-1E55-8D0D5611E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306940" y="3522351"/>
              <a:ext cx="637375" cy="63737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B90470-C0F5-7AC1-8262-0590D11CB752}"/>
              </a:ext>
            </a:extLst>
          </p:cNvPr>
          <p:cNvSpPr txBox="1"/>
          <p:nvPr/>
        </p:nvSpPr>
        <p:spPr>
          <a:xfrm>
            <a:off x="4306940" y="4254345"/>
            <a:ext cx="3089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Session Recordings</a:t>
            </a:r>
          </a:p>
          <a:p>
            <a:endParaRPr lang="en-US" sz="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Sessions are being recorded.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 email will be sent with access and viewing instructions after the summit.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50646E-39F8-64DB-25E8-AA9EF2A7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61725" y="3625159"/>
            <a:ext cx="2906363" cy="629186"/>
            <a:chOff x="7735171" y="1118751"/>
            <a:chExt cx="2906363" cy="62918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73C4312-7787-C7B6-891D-EDEB5579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735171" y="1747937"/>
              <a:ext cx="2906363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C8467EC-B1B7-1D70-FE1D-8379BB413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7735171" y="1118751"/>
              <a:ext cx="546733" cy="54673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29A7A32-C8CB-C200-4909-CE5A9F407D60}"/>
              </a:ext>
            </a:extLst>
          </p:cNvPr>
          <p:cNvSpPr txBox="1"/>
          <p:nvPr/>
        </p:nvSpPr>
        <p:spPr>
          <a:xfrm>
            <a:off x="7761725" y="4278639"/>
            <a:ext cx="31165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New! SHRM Credits</a:t>
            </a:r>
          </a:p>
          <a:p>
            <a:endParaRPr lang="en-US" sz="8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SHRM recertification credits are approved for this event.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To receive credit, attend each session live and fill out the feedback survey which will be sent after each day of the Summit.</a:t>
            </a:r>
            <a:endParaRPr lang="en-US" sz="1600"/>
          </a:p>
        </p:txBody>
      </p:sp>
      <p:grpSp>
        <p:nvGrpSpPr>
          <p:cNvPr id="17" name="Arrows" descr="Four neon blue to neon green arrows pointing right.">
            <a:extLst>
              <a:ext uri="{FF2B5EF4-FFF2-40B4-BE49-F238E27FC236}">
                <a16:creationId xmlns:a16="http://schemas.microsoft.com/office/drawing/2014/main" id="{B03E45EE-6C39-D4C1-16F4-74B2BCB915B7}"/>
              </a:ext>
            </a:extLst>
          </p:cNvPr>
          <p:cNvGrpSpPr/>
          <p:nvPr/>
        </p:nvGrpSpPr>
        <p:grpSpPr>
          <a:xfrm>
            <a:off x="10312452" y="190269"/>
            <a:ext cx="1674969" cy="621586"/>
            <a:chOff x="624254" y="5398477"/>
            <a:chExt cx="2741265" cy="1230924"/>
          </a:xfrm>
          <a:gradFill flip="none" rotWithShape="1">
            <a:gsLst>
              <a:gs pos="0">
                <a:srgbClr val="4CE35C"/>
              </a:gs>
              <a:gs pos="100000">
                <a:srgbClr val="0066CC"/>
              </a:gs>
            </a:gsLst>
            <a:lin ang="10800000" scaled="0"/>
            <a:tileRect/>
          </a:gradFill>
        </p:grpSpPr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FA808D0B-A976-A792-3998-16E02768A18A}"/>
                </a:ext>
              </a:extLst>
            </p:cNvPr>
            <p:cNvSpPr/>
            <p:nvPr/>
          </p:nvSpPr>
          <p:spPr>
            <a:xfrm>
              <a:off x="624254" y="5398477"/>
              <a:ext cx="879231" cy="12221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0A3B48F6-B1BD-B61A-090A-C88EF85F09AF}"/>
                </a:ext>
              </a:extLst>
            </p:cNvPr>
            <p:cNvSpPr/>
            <p:nvPr/>
          </p:nvSpPr>
          <p:spPr>
            <a:xfrm>
              <a:off x="1248508" y="5398477"/>
              <a:ext cx="879231" cy="12221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105F65B8-ADFC-1758-3449-D68EB79F665E}"/>
                </a:ext>
              </a:extLst>
            </p:cNvPr>
            <p:cNvSpPr/>
            <p:nvPr/>
          </p:nvSpPr>
          <p:spPr>
            <a:xfrm>
              <a:off x="1867398" y="5407270"/>
              <a:ext cx="879231" cy="12221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hevron 21">
              <a:extLst>
                <a:ext uri="{FF2B5EF4-FFF2-40B4-BE49-F238E27FC236}">
                  <a16:creationId xmlns:a16="http://schemas.microsoft.com/office/drawing/2014/main" id="{BF8C5846-C64B-CC15-6432-CDD9A1867E2D}"/>
                </a:ext>
              </a:extLst>
            </p:cNvPr>
            <p:cNvSpPr/>
            <p:nvPr/>
          </p:nvSpPr>
          <p:spPr>
            <a:xfrm>
              <a:off x="2486288" y="5398477"/>
              <a:ext cx="879231" cy="12221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566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443F4-1D87-C537-8677-54B41FD23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8CA4E-9056-D507-F6AB-17F024E9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09" y="141904"/>
            <a:ext cx="10515600" cy="1039337"/>
          </a:xfrm>
        </p:spPr>
        <p:txBody>
          <a:bodyPr anchor="ctr"/>
          <a:lstStyle/>
          <a:p>
            <a:r>
              <a:rPr lang="en-US" err="1"/>
              <a:t>INsider</a:t>
            </a:r>
            <a:r>
              <a:rPr lang="en-US"/>
              <a:t> Summit Housekeeping </a:t>
            </a:r>
            <a:r>
              <a:rPr lang="en-US" sz="3600" b="1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- Session 3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77FD34-3444-B5D0-3345-C53CC58AC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0217" y="1152204"/>
            <a:ext cx="2906364" cy="620026"/>
            <a:chOff x="830217" y="1152204"/>
            <a:chExt cx="2906364" cy="6200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5A9BE6F-C395-13C2-971F-B200F76D7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830218" y="1772230"/>
              <a:ext cx="2906363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E6EB3DA-79F0-D2A6-13CF-F4F10C166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830217" y="1152204"/>
              <a:ext cx="556805" cy="55680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0A5DC1B-883C-B221-E145-EED45B09DE9C}"/>
              </a:ext>
            </a:extLst>
          </p:cNvPr>
          <p:cNvSpPr txBox="1"/>
          <p:nvPr/>
        </p:nvSpPr>
        <p:spPr>
          <a:xfrm>
            <a:off x="830217" y="1782392"/>
            <a:ext cx="31119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Session Help</a:t>
            </a:r>
          </a:p>
          <a:p>
            <a:endParaRPr lang="en-US" sz="800">
              <a:solidFill>
                <a:srgbClr val="262C65"/>
              </a:solidFill>
              <a:latin typeface="Arial" panose="020B0604020202020204" pitchFamily="34" charset="0"/>
            </a:endParaRP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All attendee microphones are muted. 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Use the Q&amp;A feature to communicate with Disability:IN or presenters.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cs typeface="Arial" panose="020B0604020202020204" pitchFamily="34" charset="0"/>
              </a:rPr>
              <a:t>You may need to reboot your computer or try logging out &amp; back in to resolve any technical issues.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5E739E-01CF-C702-F843-6579BD06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6940" y="1118751"/>
            <a:ext cx="2906363" cy="637375"/>
            <a:chOff x="4306940" y="1118751"/>
            <a:chExt cx="2906363" cy="63737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73DB12-0AD5-6998-6232-D9B98BAA9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306940" y="1749693"/>
              <a:ext cx="290636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2ECC9DB-C84D-053E-D525-48F492181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306940" y="1118751"/>
              <a:ext cx="637375" cy="63737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EE520ED-308C-0CD5-10DD-5AD9C4A8DB62}"/>
              </a:ext>
            </a:extLst>
          </p:cNvPr>
          <p:cNvSpPr txBox="1"/>
          <p:nvPr/>
        </p:nvSpPr>
        <p:spPr>
          <a:xfrm>
            <a:off x="4306940" y="1772231"/>
            <a:ext cx="3089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CART </a:t>
            </a:r>
          </a:p>
          <a:p>
            <a:endParaRPr lang="en-US" sz="800" b="1"/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English captions are available on-screen.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Captioning in additional languages available via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StreamText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link provided in </a:t>
            </a:r>
            <a:r>
              <a:rPr lang="en-US" sz="1200">
                <a:cs typeface="Arial" panose="020B0604020202020204" pitchFamily="34" charset="0"/>
              </a:rPr>
              <a:t>the meeting materials.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48A5D6D-BD3E-3414-C59B-1E21ED083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35171" y="1118751"/>
            <a:ext cx="2906363" cy="629186"/>
            <a:chOff x="7735171" y="1118751"/>
            <a:chExt cx="2906363" cy="62918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FADCAA-FD16-86DB-F803-713E6A014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735171" y="1747937"/>
              <a:ext cx="2906363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A green hands making a gesture&#10;&#10;AI-generated content may be incorrect.">
              <a:extLst>
                <a:ext uri="{FF2B5EF4-FFF2-40B4-BE49-F238E27FC236}">
                  <a16:creationId xmlns:a16="http://schemas.microsoft.com/office/drawing/2014/main" id="{7D6BBE2C-7466-E850-2546-F5C31FE7E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35171" y="1118751"/>
              <a:ext cx="546733" cy="54673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9A2F9B9-302B-2CE0-1F6E-F0A65CB3C3D6}"/>
              </a:ext>
            </a:extLst>
          </p:cNvPr>
          <p:cNvSpPr txBox="1"/>
          <p:nvPr/>
        </p:nvSpPr>
        <p:spPr>
          <a:xfrm>
            <a:off x="7735171" y="1772231"/>
            <a:ext cx="3116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ASL Interpretation</a:t>
            </a:r>
          </a:p>
          <a:p>
            <a:endParaRPr lang="en-US" sz="8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American Sign Language is provided on screen.</a:t>
            </a:r>
            <a:endParaRPr lang="en-US" sz="16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84AEBE-91F0-78EE-7021-EF0BA25E8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0218" y="3563543"/>
            <a:ext cx="2906363" cy="678656"/>
            <a:chOff x="830218" y="3563543"/>
            <a:chExt cx="2906363" cy="67865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05303E0-D8A8-369A-3D35-DFB83216E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830218" y="4242199"/>
              <a:ext cx="2906363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2DCC16A-3960-E6F3-84C3-9266FCF59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830218" y="3563543"/>
              <a:ext cx="556805" cy="55680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D147E66-32A8-F214-555C-3287D0627393}"/>
              </a:ext>
            </a:extLst>
          </p:cNvPr>
          <p:cNvSpPr txBox="1"/>
          <p:nvPr/>
        </p:nvSpPr>
        <p:spPr>
          <a:xfrm>
            <a:off x="830217" y="4254345"/>
            <a:ext cx="3111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Asking Questions</a:t>
            </a:r>
          </a:p>
          <a:p>
            <a:endParaRPr lang="en-US" sz="800"/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cs typeface="Arial" panose="020B0604020202020204" pitchFamily="34" charset="0"/>
              </a:rPr>
              <a:t>Q&amp;A will be available in the panel sessions.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Due to timing and the number of participants, we may not be able to answer all questions.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cs typeface="Arial" panose="020B0604020202020204" pitchFamily="34" charset="0"/>
              </a:rPr>
              <a:t>Reach out to your IW Consultant if needed.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6AE691-A3EB-2224-72D3-42EC9C12F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6940" y="3522351"/>
            <a:ext cx="2906363" cy="719848"/>
            <a:chOff x="4306940" y="3522351"/>
            <a:chExt cx="2906363" cy="71984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BE70804-7807-778F-C6BB-32127D946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306940" y="4242199"/>
              <a:ext cx="290636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138C61F-5BE9-6B3E-C50B-566C04F26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306940" y="3522351"/>
              <a:ext cx="637375" cy="63737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5A38CE1-DEF5-F8CB-BA30-0237C3F3171F}"/>
              </a:ext>
            </a:extLst>
          </p:cNvPr>
          <p:cNvSpPr txBox="1"/>
          <p:nvPr/>
        </p:nvSpPr>
        <p:spPr>
          <a:xfrm>
            <a:off x="4306940" y="4254345"/>
            <a:ext cx="3089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Session Recordings</a:t>
            </a:r>
          </a:p>
          <a:p>
            <a:endParaRPr lang="en-US" sz="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Sessions are being recorded.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 email will be sent with access and viewing instructions after the summit.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65896B-C310-DB0A-CCC7-7A34A677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61725" y="3625159"/>
            <a:ext cx="2906363" cy="629186"/>
            <a:chOff x="7735171" y="1118751"/>
            <a:chExt cx="2906363" cy="62918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086F1E8-BCF4-BA9F-8BD2-C22EBA3141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735171" y="1747937"/>
              <a:ext cx="2906363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36181A-BEAB-9C50-3584-C258593A9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7735171" y="1118751"/>
              <a:ext cx="546733" cy="54673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69D2734-2B89-AE17-FDDE-BB02BEDA475D}"/>
              </a:ext>
            </a:extLst>
          </p:cNvPr>
          <p:cNvSpPr txBox="1"/>
          <p:nvPr/>
        </p:nvSpPr>
        <p:spPr>
          <a:xfrm>
            <a:off x="7761725" y="4278639"/>
            <a:ext cx="31165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New! SHRM Credits</a:t>
            </a:r>
          </a:p>
          <a:p>
            <a:endParaRPr lang="en-US" sz="8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SHRM recertification credits are approved for this event.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To receive credit, attend each session live and fill out the feedback survey which will be sent after each day of the Summit.</a:t>
            </a:r>
            <a:endParaRPr lang="en-US" sz="1600"/>
          </a:p>
        </p:txBody>
      </p:sp>
      <p:grpSp>
        <p:nvGrpSpPr>
          <p:cNvPr id="17" name="Arrows" descr="Four neon blue to neon green arrows pointing right.">
            <a:extLst>
              <a:ext uri="{FF2B5EF4-FFF2-40B4-BE49-F238E27FC236}">
                <a16:creationId xmlns:a16="http://schemas.microsoft.com/office/drawing/2014/main" id="{91468AC3-C0DC-682B-A607-C2E540D94125}"/>
              </a:ext>
            </a:extLst>
          </p:cNvPr>
          <p:cNvGrpSpPr/>
          <p:nvPr/>
        </p:nvGrpSpPr>
        <p:grpSpPr>
          <a:xfrm>
            <a:off x="10312452" y="190269"/>
            <a:ext cx="1674969" cy="621586"/>
            <a:chOff x="624254" y="5398477"/>
            <a:chExt cx="2741265" cy="1230924"/>
          </a:xfrm>
          <a:gradFill flip="none" rotWithShape="1">
            <a:gsLst>
              <a:gs pos="0">
                <a:srgbClr val="4CE35C"/>
              </a:gs>
              <a:gs pos="100000">
                <a:srgbClr val="0066CC"/>
              </a:gs>
            </a:gsLst>
            <a:lin ang="10800000" scaled="0"/>
            <a:tileRect/>
          </a:gradFill>
        </p:grpSpPr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42CC3AFB-5AD5-21D9-9718-AF2FDB9D2626}"/>
                </a:ext>
              </a:extLst>
            </p:cNvPr>
            <p:cNvSpPr/>
            <p:nvPr/>
          </p:nvSpPr>
          <p:spPr>
            <a:xfrm>
              <a:off x="624254" y="5398477"/>
              <a:ext cx="879231" cy="12221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EA7795F1-2CEA-1D34-CF1E-B43E64FA49C9}"/>
                </a:ext>
              </a:extLst>
            </p:cNvPr>
            <p:cNvSpPr/>
            <p:nvPr/>
          </p:nvSpPr>
          <p:spPr>
            <a:xfrm>
              <a:off x="1248508" y="5398477"/>
              <a:ext cx="879231" cy="12221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BF097B98-83A7-28D3-35CC-A12A3B1E3C5F}"/>
                </a:ext>
              </a:extLst>
            </p:cNvPr>
            <p:cNvSpPr/>
            <p:nvPr/>
          </p:nvSpPr>
          <p:spPr>
            <a:xfrm>
              <a:off x="1867398" y="5407270"/>
              <a:ext cx="879231" cy="12221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hevron 21">
              <a:extLst>
                <a:ext uri="{FF2B5EF4-FFF2-40B4-BE49-F238E27FC236}">
                  <a16:creationId xmlns:a16="http://schemas.microsoft.com/office/drawing/2014/main" id="{6C83D856-83B7-8936-917D-AEBCC9A8668B}"/>
                </a:ext>
              </a:extLst>
            </p:cNvPr>
            <p:cNvSpPr/>
            <p:nvPr/>
          </p:nvSpPr>
          <p:spPr>
            <a:xfrm>
              <a:off x="2486288" y="5398477"/>
              <a:ext cx="879231" cy="12221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151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 descr="Right-facing arrow overlaid on a neon green to blue gradient.">
            <a:extLst>
              <a:ext uri="{FF2B5EF4-FFF2-40B4-BE49-F238E27FC236}">
                <a16:creationId xmlns:a16="http://schemas.microsoft.com/office/drawing/2014/main" id="{59BC35FD-3DDD-557B-D963-93590F9394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Image 1"/>
          <p:cNvSpPr>
            <a:spLocks noGrp="1"/>
          </p:cNvSpPr>
          <p:nvPr>
            <p:ph type="title"/>
          </p:nvPr>
        </p:nvSpPr>
        <p:spPr>
          <a:xfrm>
            <a:off x="838200" y="1864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/>
              <a:t>Before You Go…</a:t>
            </a:r>
          </a:p>
        </p:txBody>
      </p:sp>
      <p:sp>
        <p:nvSpPr>
          <p:cNvPr id="8" name="Content Copy">
            <a:extLst>
              <a:ext uri="{FF2B5EF4-FFF2-40B4-BE49-F238E27FC236}">
                <a16:creationId xmlns:a16="http://schemas.microsoft.com/office/drawing/2014/main" id="{D0DE723C-42E9-9348-9836-1D2D59720FEF}"/>
              </a:ext>
            </a:extLst>
          </p:cNvPr>
          <p:cNvSpPr txBox="1">
            <a:spLocks/>
          </p:cNvSpPr>
          <p:nvPr/>
        </p:nvSpPr>
        <p:spPr>
          <a:xfrm>
            <a:off x="838200" y="1616654"/>
            <a:ext cx="7749209" cy="4392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600"/>
              </a:spcBef>
              <a:buFont typeface="Arial"/>
              <a:buNone/>
            </a:pPr>
            <a:r>
              <a:rPr lang="en-US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was today’s </a:t>
            </a:r>
            <a:r>
              <a:rPr lang="en-US" sz="24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INsider</a:t>
            </a:r>
            <a:r>
              <a:rPr lang="en-US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Summit experience?</a:t>
            </a:r>
          </a:p>
          <a:p>
            <a:pPr marL="0" indent="0">
              <a:lnSpc>
                <a:spcPct val="120000"/>
              </a:lnSpc>
              <a:spcBef>
                <a:spcPts val="1600"/>
              </a:spcBef>
              <a:buFont typeface="Arial"/>
              <a:buNone/>
            </a:pPr>
            <a:endParaRPr lang="en-US" sz="700">
              <a:solidFill>
                <a:srgbClr val="002060"/>
              </a:solidFill>
              <a:latin typeface="+mj-lt"/>
              <a:cs typeface="Objektiv Mk2 Medium" panose="020B0502020204020203" pitchFamily="34" charset="77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Font typeface="Arial"/>
              <a:buNone/>
            </a:pPr>
            <a:r>
              <a:rPr lang="en-US" sz="2000">
                <a:solidFill>
                  <a:srgbClr val="002060"/>
                </a:solidFill>
                <a:latin typeface="+mj-lt"/>
                <a:cs typeface="Objektiv Mk2 Medium" panose="020B0502020204020203" pitchFamily="34" charset="77"/>
              </a:rPr>
              <a:t>Please give us your feedback!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Font typeface="Arial"/>
              <a:buNone/>
            </a:pPr>
            <a:r>
              <a:rPr lang="en-US" sz="2000">
                <a:solidFill>
                  <a:srgbClr val="002060"/>
                </a:solidFill>
                <a:latin typeface="+mj-lt"/>
                <a:cs typeface="Objektiv Mk2 Medium" panose="020B0502020204020203" pitchFamily="34" charset="77"/>
              </a:rPr>
              <a:t>Scan the QR code below or access the </a:t>
            </a:r>
            <a:r>
              <a:rPr lang="en-US" sz="2000">
                <a:solidFill>
                  <a:srgbClr val="002060"/>
                </a:solidFill>
                <a:latin typeface="+mj-lt"/>
                <a:cs typeface="Objektiv Mk2 Medium" panose="020B0502020204020203" pitchFamily="34" charset="77"/>
                <a:hlinkClick r:id="rId4"/>
              </a:rPr>
              <a:t>survey link</a:t>
            </a:r>
            <a:r>
              <a:rPr lang="en-US" sz="2000">
                <a:solidFill>
                  <a:srgbClr val="002060"/>
                </a:solidFill>
                <a:latin typeface="+mj-lt"/>
                <a:cs typeface="Objektiv Mk2 Medium" panose="020B0502020204020203" pitchFamily="34" charset="77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Font typeface="Arial"/>
              <a:buNone/>
            </a:pPr>
            <a:endParaRPr lang="en-US" sz="2000">
              <a:solidFill>
                <a:srgbClr val="002060"/>
              </a:solidFill>
              <a:latin typeface="+mj-lt"/>
              <a:cs typeface="Objektiv Mk2 Medium" panose="020B0502020204020203" pitchFamily="34" charset="77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Font typeface="Arial"/>
              <a:buNone/>
            </a:pPr>
            <a:endParaRPr lang="en-US" sz="2000">
              <a:solidFill>
                <a:srgbClr val="002060"/>
              </a:solidFill>
              <a:latin typeface="+mj-lt"/>
              <a:cs typeface="Objektiv Mk2 Medium" panose="020B0502020204020203" pitchFamily="34" charset="77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Font typeface="Arial"/>
              <a:buNone/>
            </a:pPr>
            <a:endParaRPr lang="en-US" sz="2000">
              <a:solidFill>
                <a:srgbClr val="002060"/>
              </a:solidFill>
              <a:latin typeface="+mj-lt"/>
              <a:cs typeface="Objektiv Mk2 Medium" panose="020B0502020204020203" pitchFamily="34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A63145-FA15-E344-B5BC-43C393A23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75949" y="2260449"/>
            <a:ext cx="2401953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QR Code leading to the INsider Summit participant survey: https://forms.office.com/r/eXWGK2uuyT">
            <a:extLst>
              <a:ext uri="{FF2B5EF4-FFF2-40B4-BE49-F238E27FC236}">
                <a16:creationId xmlns:a16="http://schemas.microsoft.com/office/drawing/2014/main" id="{74B71E5A-05AD-C494-D164-B1A08A605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324" y="3699517"/>
            <a:ext cx="1864959" cy="24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74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B575BE-5FAC-6A52-3C62-EF86857E8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4A54D94-9968-F44D-86BF-66B20C2FE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204"/>
            <a:ext cx="10515600" cy="3607267"/>
          </a:xfrm>
        </p:spPr>
        <p:txBody>
          <a:bodyPr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7300">
                <a:solidFill>
                  <a:prstClr val="white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See You Tomorrow!</a:t>
            </a:r>
            <a:endParaRPr lang="en-US" sz="2000"/>
          </a:p>
        </p:txBody>
      </p:sp>
      <p:pic>
        <p:nvPicPr>
          <p:cNvPr id="2" name="Picture 1" descr="Disability:IN Inclusion Works logo">
            <a:extLst>
              <a:ext uri="{FF2B5EF4-FFF2-40B4-BE49-F238E27FC236}">
                <a16:creationId xmlns:a16="http://schemas.microsoft.com/office/drawing/2014/main" id="{A0E20682-F866-4913-8813-A16B3BC379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924"/>
          <a:stretch>
            <a:fillRect/>
          </a:stretch>
        </p:blipFill>
        <p:spPr>
          <a:xfrm>
            <a:off x="2570205" y="5399904"/>
            <a:ext cx="2463750" cy="132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7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ED618-6AA6-D915-BCB6-52286A746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FF2B5EF4-FFF2-40B4-BE49-F238E27FC236}">
                <a16:creationId xmlns:a16="http://schemas.microsoft.com/office/drawing/2014/main" id="{A6A2481A-D5DF-ACD6-36A1-ECE61F451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ction Title 2">
            <a:extLst>
              <a:ext uri="{FF2B5EF4-FFF2-40B4-BE49-F238E27FC236}">
                <a16:creationId xmlns:a16="http://schemas.microsoft.com/office/drawing/2014/main" id="{041DEE91-8037-67BD-8DE4-DFFA1B5875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54097" y="2896111"/>
            <a:ext cx="99675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62C6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Jill Houghton</a:t>
            </a:r>
            <a:br>
              <a:rPr lang="en-US" sz="600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40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President &amp; CEO, Disability:IN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262C6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Disability:IN Inclusion Works logo">
            <a:extLst>
              <a:ext uri="{FF2B5EF4-FFF2-40B4-BE49-F238E27FC236}">
                <a16:creationId xmlns:a16="http://schemas.microsoft.com/office/drawing/2014/main" id="{373B3FB0-93D4-8603-AC12-B6C0FF1A7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650" y="5748936"/>
            <a:ext cx="3875350" cy="11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8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18CE5E-B97C-3B63-CCF3-9B7086531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55A16AD4-08AA-28CC-4A3C-D6F27697B9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9269" y="924382"/>
            <a:ext cx="5049536" cy="16619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League Spartan"/>
                <a:cs typeface="Arial Black" panose="020B0604020202020204" pitchFamily="34" charset="0"/>
                <a:sym typeface="League Spartan"/>
              </a:rPr>
              <a:t>2026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League Spartan"/>
                <a:cs typeface="Arial Black" panose="020B0604020202020204" pitchFamily="34" charset="0"/>
                <a:sym typeface="League Spartan"/>
              </a:rPr>
              <a:t>Disability:IN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League Spartan"/>
                <a:cs typeface="Arial Black" panose="020B0604020202020204" pitchFamily="34" charset="0"/>
                <a:sym typeface="League Spartan"/>
              </a:rPr>
              <a:t> Global Conference &amp; Expo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67E3A7F-B2AC-0524-EDE1-C1DA9319E130}"/>
              </a:ext>
            </a:extLst>
          </p:cNvPr>
          <p:cNvSpPr txBox="1">
            <a:spLocks/>
          </p:cNvSpPr>
          <p:nvPr/>
        </p:nvSpPr>
        <p:spPr>
          <a:xfrm>
            <a:off x="709269" y="2789702"/>
            <a:ext cx="4718861" cy="14564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15000"/>
              </a:lnSpc>
              <a:buSzPts val="2800"/>
            </a:pPr>
            <a:r>
              <a:rPr lang="en-US" sz="2400" b="1">
                <a:solidFill>
                  <a:srgbClr val="4CE34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July 27-30 | Dallas</a:t>
            </a:r>
          </a:p>
          <a:p>
            <a:pPr lvl="0">
              <a:lnSpc>
                <a:spcPct val="115000"/>
              </a:lnSpc>
              <a:buSzPts val="2800"/>
            </a:pPr>
            <a:endParaRPr lang="en-US" sz="2000" b="1">
              <a:solidFill>
                <a:srgbClr val="B7F4BE"/>
              </a:solidFill>
              <a:latin typeface="Arial"/>
              <a:cs typeface="Arial"/>
            </a:endParaRPr>
          </a:p>
          <a:p>
            <a:pPr lvl="0">
              <a:lnSpc>
                <a:spcPct val="115000"/>
              </a:lnSpc>
              <a:buSzPts val="2800"/>
            </a:pPr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For Builders, Investors, and Leaders Shaping the Future of Business.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39F8D68-56A4-560A-4AC9-1A3D2B9B3D16}"/>
              </a:ext>
            </a:extLst>
          </p:cNvPr>
          <p:cNvSpPr txBox="1"/>
          <p:nvPr/>
        </p:nvSpPr>
        <p:spPr>
          <a:xfrm>
            <a:off x="2305640" y="4727192"/>
            <a:ext cx="4254817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27"/>
              </a:lnSpc>
            </a:pPr>
            <a:r>
              <a:rPr lang="en-US" sz="1933" b="1">
                <a:solidFill>
                  <a:schemeClr val="bg1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Join us for the </a:t>
            </a:r>
            <a:r>
              <a:rPr lang="en-US" sz="1933" b="1" err="1">
                <a:solidFill>
                  <a:schemeClr val="bg1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INsider</a:t>
            </a:r>
            <a:r>
              <a:rPr lang="en-US" sz="1933" b="1">
                <a:solidFill>
                  <a:schemeClr val="bg1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 Summit on July 27 to continue the conversation.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ea typeface="Lato Bold"/>
              <a:cs typeface="Arial" panose="020B0604020202020204" pitchFamily="34" charset="0"/>
              <a:sym typeface="Lato Bold"/>
            </a:endParaRPr>
          </a:p>
        </p:txBody>
      </p:sp>
      <p:pic>
        <p:nvPicPr>
          <p:cNvPr id="8" name="Picture 7" descr="A qr code directing to the Conference Page">
            <a:extLst>
              <a:ext uri="{FF2B5EF4-FFF2-40B4-BE49-F238E27FC236}">
                <a16:creationId xmlns:a16="http://schemas.microsoft.com/office/drawing/2014/main" id="{1B728B61-D892-91D4-BA33-48B57FD01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4567" y="1286300"/>
            <a:ext cx="3295307" cy="4285399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E26AF0A-FA72-D2CB-BE1F-7B33C636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259" y="6356350"/>
            <a:ext cx="4114800" cy="365125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2026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Disability:IN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 All rights reserved.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90479-91E8-90A5-EFAC-840C02514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3431" r="57602"/>
          <a:stretch>
            <a:fillRect/>
          </a:stretch>
        </p:blipFill>
        <p:spPr>
          <a:xfrm>
            <a:off x="568106" y="4493324"/>
            <a:ext cx="1397698" cy="126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8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9730AD5C-11A9-4F36-15B4-06CA73352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11195" y="12594"/>
            <a:ext cx="12180805" cy="6851702"/>
          </a:xfrm>
          <a:prstGeom prst="rect">
            <a:avLst/>
          </a:prstGeom>
        </p:spPr>
      </p:pic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785703" y="810217"/>
            <a:ext cx="6330041" cy="4389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chemeClr val="bg1"/>
                </a:solidFill>
                <a:latin typeface="Arial Black"/>
                <a:ea typeface="League Spartan"/>
                <a:cs typeface="Arial Black" panose="020B0604020202020204" pitchFamily="34" charset="0"/>
                <a:sym typeface="League Spartan"/>
              </a:rPr>
              <a:t>Turn Insights Into </a:t>
            </a:r>
            <a:r>
              <a:rPr lang="en-US" sz="3600" b="1">
                <a:solidFill>
                  <a:srgbClr val="B7F4BE"/>
                </a:solidFill>
                <a:latin typeface="Arial Black"/>
                <a:ea typeface="League Spartan"/>
                <a:cs typeface="Arial Black" panose="020B0604020202020204" pitchFamily="34" charset="0"/>
                <a:sym typeface="League Spartan"/>
              </a:rPr>
              <a:t>Action</a:t>
            </a:r>
            <a:endParaRPr lang="en-US" sz="3600" b="1" u="none" strike="noStrike" kern="1200" cap="none" spc="0" normalizeH="0" baseline="0" noProof="0">
              <a:ln>
                <a:noFill/>
              </a:ln>
              <a:solidFill>
                <a:srgbClr val="B7F4BE"/>
              </a:solidFill>
              <a:effectLst/>
              <a:uLnTx/>
              <a:uFillTx/>
              <a:latin typeface="Arial Black"/>
              <a:ea typeface="League Spartan"/>
              <a:cs typeface="Arial Black" panose="020B0604020202020204" pitchFamily="34" charset="0"/>
            </a:endParaRPr>
          </a:p>
        </p:txBody>
      </p:sp>
      <p:sp>
        <p:nvSpPr>
          <p:cNvPr id="6" name="TextBox 6"/>
          <p:cNvSpPr txBox="1">
            <a:spLocks/>
          </p:cNvSpPr>
          <p:nvPr/>
        </p:nvSpPr>
        <p:spPr>
          <a:xfrm>
            <a:off x="783802" y="1577483"/>
            <a:ext cx="6930254" cy="24475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15000"/>
              </a:lnSpc>
              <a:buSzPts val="2800"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Disability Index is more than just a survey.</a:t>
            </a:r>
          </a:p>
          <a:p>
            <a:pPr>
              <a:lnSpc>
                <a:spcPct val="115000"/>
              </a:lnSpc>
              <a:buSzPts val="2800"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strategic business resource that helps companies evaluate organizational maturity and identify gaps that have real business implications.</a:t>
            </a:r>
          </a:p>
          <a:p>
            <a:pPr>
              <a:lnSpc>
                <a:spcPct val="115000"/>
              </a:lnSpc>
              <a:buSzPts val="2800"/>
            </a:pP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2800"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Register and view answers to our most-asked questions </a:t>
            </a:r>
            <a:r>
              <a:rPr lang="en-US" sz="2000">
                <a:solidFill>
                  <a:srgbClr val="4CE34C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2" name="Picture 1" descr="Oli Chat saying Chat with us!">
            <a:extLst>
              <a:ext uri="{FF2B5EF4-FFF2-40B4-BE49-F238E27FC236}">
                <a16:creationId xmlns:a16="http://schemas.microsoft.com/office/drawing/2014/main" id="{1696279E-EC5B-E397-DC69-0A9DFB43C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636" y="4360332"/>
            <a:ext cx="1492839" cy="149577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507715" y="4574171"/>
            <a:ext cx="449185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27"/>
              </a:lnSpc>
            </a:pPr>
            <a:r>
              <a:rPr lang="en-US" sz="1933" b="1">
                <a:solidFill>
                  <a:schemeClr val="bg1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Questions? Oli’s got answers. </a:t>
            </a:r>
          </a:p>
          <a:p>
            <a:pPr>
              <a:lnSpc>
                <a:spcPts val="2127"/>
              </a:lnSpc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concierge support agent offers 24/7 assistance. Find Oli in the lower left corner of the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Disability:IN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website.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ea typeface="Lato Bold"/>
              <a:cs typeface="Arial" panose="020B0604020202020204" pitchFamily="34" charset="0"/>
              <a:sym typeface="Lato Bold"/>
            </a:endParaRPr>
          </a:p>
        </p:txBody>
      </p:sp>
      <p:pic>
        <p:nvPicPr>
          <p:cNvPr id="13" name="Picture 12" descr="Disability Index™">
            <a:extLst>
              <a:ext uri="{FF2B5EF4-FFF2-40B4-BE49-F238E27FC236}">
                <a16:creationId xmlns:a16="http://schemas.microsoft.com/office/drawing/2014/main" id="{1FF16C7E-4C9A-75FC-6E64-5D76DB4F08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490" y="702238"/>
            <a:ext cx="3512842" cy="1369888"/>
          </a:xfrm>
          <a:prstGeom prst="rect">
            <a:avLst/>
          </a:prstGeom>
        </p:spPr>
      </p:pic>
      <p:pic>
        <p:nvPicPr>
          <p:cNvPr id="22" name="Picture 21" descr="A qr code directing to registration for the Index">
            <a:extLst>
              <a:ext uri="{FF2B5EF4-FFF2-40B4-BE49-F238E27FC236}">
                <a16:creationId xmlns:a16="http://schemas.microsoft.com/office/drawing/2014/main" id="{D6667DFD-A76F-0510-93CA-21CE38501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7670" y="2352743"/>
            <a:ext cx="2382004" cy="3098031"/>
          </a:xfrm>
          <a:prstGeom prst="rect">
            <a:avLst/>
          </a:prstGeom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6CF21AC3-632A-3533-812D-5E199BEF8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3802" y="5973199"/>
            <a:ext cx="7369598" cy="3651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2026 Disability:IN.  All rights reserved.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274BC-C64B-6D91-BE84-E1C0C1753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8784A8-944A-7AA4-C95C-6A4103517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B77227-D67B-0EA1-80D5-4A37FF446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69" y="331454"/>
            <a:ext cx="7343285" cy="1325563"/>
          </a:xfrm>
        </p:spPr>
        <p:txBody>
          <a:bodyPr>
            <a:normAutofit/>
          </a:bodyPr>
          <a:lstStyle/>
          <a:p>
            <a:r>
              <a:rPr lang="en-US" sz="4400"/>
              <a:t>Today’s Agenda</a:t>
            </a:r>
            <a:br>
              <a:rPr lang="en-US" sz="4400"/>
            </a:br>
            <a:r>
              <a:rPr lang="en-US" sz="2800">
                <a:solidFill>
                  <a:schemeClr val="accent2"/>
                </a:solidFill>
              </a:rPr>
              <a:t>Tuesday, February 17</a:t>
            </a:r>
            <a:endParaRPr lang="en-US" sz="4400">
              <a:solidFill>
                <a:schemeClr val="accent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440C84-054C-99B2-4410-B08BA8FB6F42}"/>
              </a:ext>
            </a:extLst>
          </p:cNvPr>
          <p:cNvSpPr txBox="1">
            <a:spLocks/>
          </p:cNvSpPr>
          <p:nvPr/>
        </p:nvSpPr>
        <p:spPr>
          <a:xfrm>
            <a:off x="426769" y="1980934"/>
            <a:ext cx="7561819" cy="1464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262C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b="1">
                <a:solidFill>
                  <a:srgbClr val="0066CC"/>
                </a:solidFill>
                <a:latin typeface="+mj-lt"/>
                <a:cs typeface="Arial Black" panose="020B0604020202020204" pitchFamily="34" charset="0"/>
              </a:rPr>
              <a:t>10:00 	</a:t>
            </a:r>
            <a:r>
              <a:rPr lang="en-US" sz="2000" b="1">
                <a:solidFill>
                  <a:schemeClr val="accent1"/>
                </a:solidFill>
                <a:latin typeface="+mj-lt"/>
                <a:cs typeface="Arial Black" panose="020B0604020202020204" pitchFamily="34" charset="0"/>
              </a:rPr>
              <a:t>Opening Keynote: Disability Inclusion &amp; Social 	Capital in the Workforce: An Overview of LinkedIn’s 	Most Recent Reports on Disability Professional 	Networks and Career Mobility</a:t>
            </a:r>
          </a:p>
          <a:p>
            <a:pPr marL="0" indent="0">
              <a:spcAft>
                <a:spcPts val="600"/>
              </a:spcAft>
              <a:buNone/>
            </a:pPr>
            <a:endParaRPr lang="en-US" sz="800" b="1">
              <a:solidFill>
                <a:srgbClr val="0066CC"/>
              </a:solidFill>
              <a:latin typeface="+mj-lt"/>
              <a:cs typeface="Arial Black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 b="1">
                <a:solidFill>
                  <a:srgbClr val="0066CC"/>
                </a:solidFill>
                <a:latin typeface="+mj-lt"/>
                <a:cs typeface="Arial Black" panose="020B0604020202020204" pitchFamily="34" charset="0"/>
              </a:rPr>
              <a:t>10:45	</a:t>
            </a:r>
            <a:r>
              <a:rPr lang="en-US" sz="2000" b="1">
                <a:solidFill>
                  <a:schemeClr val="accent1"/>
                </a:solidFill>
                <a:latin typeface="+mj-lt"/>
                <a:cs typeface="Arial Black" panose="020B0604020202020204" pitchFamily="34" charset="0"/>
              </a:rPr>
              <a:t>Snapshots in Global Disability Hiring</a:t>
            </a:r>
          </a:p>
          <a:p>
            <a:pPr marL="0" indent="0">
              <a:spcAft>
                <a:spcPts val="600"/>
              </a:spcAft>
              <a:buNone/>
            </a:pPr>
            <a:endParaRPr lang="en-US" sz="800" b="1">
              <a:solidFill>
                <a:srgbClr val="0066CC"/>
              </a:solidFill>
              <a:latin typeface="+mj-lt"/>
              <a:cs typeface="Arial Black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 b="1">
                <a:solidFill>
                  <a:srgbClr val="0066CC"/>
                </a:solidFill>
                <a:latin typeface="+mj-lt"/>
                <a:cs typeface="Arial Black" panose="020B0604020202020204" pitchFamily="34" charset="0"/>
              </a:rPr>
              <a:t>12:00 	</a:t>
            </a:r>
            <a:r>
              <a:rPr lang="en-US" sz="2000" b="1">
                <a:solidFill>
                  <a:schemeClr val="accent1"/>
                </a:solidFill>
                <a:latin typeface="+mj-lt"/>
                <a:cs typeface="Arial Black" panose="020B0604020202020204" pitchFamily="34" charset="0"/>
              </a:rPr>
              <a:t>The Power of Representation: Disability-	Inclusive Marketing that Moves People</a:t>
            </a:r>
          </a:p>
          <a:p>
            <a:pPr marL="0" indent="0">
              <a:spcAft>
                <a:spcPts val="600"/>
              </a:spcAft>
              <a:buNone/>
            </a:pPr>
            <a:endParaRPr lang="en-US" sz="800" b="1">
              <a:solidFill>
                <a:srgbClr val="0066CC"/>
              </a:solidFill>
              <a:latin typeface="+mj-lt"/>
              <a:cs typeface="Arial Black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 b="1">
                <a:solidFill>
                  <a:srgbClr val="0066CC"/>
                </a:solidFill>
                <a:latin typeface="+mj-lt"/>
                <a:cs typeface="Arial Black" panose="020B0604020202020204" pitchFamily="34" charset="0"/>
              </a:rPr>
              <a:t>  1:00	</a:t>
            </a:r>
            <a:r>
              <a:rPr lang="en-US" sz="2000" b="1">
                <a:solidFill>
                  <a:schemeClr val="accent1"/>
                </a:solidFill>
                <a:latin typeface="+mj-lt"/>
                <a:cs typeface="Arial Black" panose="020B0604020202020204" pitchFamily="34" charset="0"/>
              </a:rPr>
              <a:t>The Next Chapter: Evolving Disability ERGs 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*all times EST</a:t>
            </a:r>
          </a:p>
        </p:txBody>
      </p:sp>
      <p:pic>
        <p:nvPicPr>
          <p:cNvPr id="19" name="Picture 18" descr="Disability:IN notebook and pencil icon">
            <a:extLst>
              <a:ext uri="{FF2B5EF4-FFF2-40B4-BE49-F238E27FC236}">
                <a16:creationId xmlns:a16="http://schemas.microsoft.com/office/drawing/2014/main" id="{0065D0B9-67E8-1A5E-AC3E-99E1C4243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937" y="331454"/>
            <a:ext cx="1834863" cy="1834863"/>
          </a:xfrm>
          <a:prstGeom prst="rect">
            <a:avLst/>
          </a:prstGeom>
        </p:spPr>
      </p:pic>
      <p:pic>
        <p:nvPicPr>
          <p:cNvPr id="17" name="Picture 16" descr="Business briefcase icon">
            <a:extLst>
              <a:ext uri="{FF2B5EF4-FFF2-40B4-BE49-F238E27FC236}">
                <a16:creationId xmlns:a16="http://schemas.microsoft.com/office/drawing/2014/main" id="{FAAEA96D-0A93-BADD-B916-1E0CAD164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788" y="2541371"/>
            <a:ext cx="1834863" cy="1834863"/>
          </a:xfrm>
          <a:prstGeom prst="rect">
            <a:avLst/>
          </a:prstGeom>
        </p:spPr>
      </p:pic>
      <p:pic>
        <p:nvPicPr>
          <p:cNvPr id="8" name="Picture 7" descr="Globe networks icon">
            <a:extLst>
              <a:ext uri="{FF2B5EF4-FFF2-40B4-BE49-F238E27FC236}">
                <a16:creationId xmlns:a16="http://schemas.microsoft.com/office/drawing/2014/main" id="{4BBFED04-F7BC-231E-C7EC-56C7C06CE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6937" y="4751288"/>
            <a:ext cx="1834863" cy="183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6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lue waves with neon gradient bar.">
            <a:extLst>
              <a:ext uri="{FF2B5EF4-FFF2-40B4-BE49-F238E27FC236}">
                <a16:creationId xmlns:a16="http://schemas.microsoft.com/office/drawing/2014/main" id="{B03D9186-9EBA-193C-3E8C-EA46168F26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Actions List">
            <a:extLst>
              <a:ext uri="{FF2B5EF4-FFF2-40B4-BE49-F238E27FC236}">
                <a16:creationId xmlns:a16="http://schemas.microsoft.com/office/drawing/2014/main" id="{3C9E05D7-1F8A-97E8-9EAD-803B0D47B8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67466" y="71056"/>
            <a:ext cx="1007158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62C6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Opening Keynote</a:t>
            </a:r>
          </a:p>
        </p:txBody>
      </p:sp>
      <p:sp>
        <p:nvSpPr>
          <p:cNvPr id="2" name="Subheader 1">
            <a:extLst>
              <a:ext uri="{FF2B5EF4-FFF2-40B4-BE49-F238E27FC236}">
                <a16:creationId xmlns:a16="http://schemas.microsoft.com/office/drawing/2014/main" id="{90C640FD-753D-412E-4E27-2AA5F69E33E6}"/>
              </a:ext>
            </a:extLst>
          </p:cNvPr>
          <p:cNvSpPr/>
          <p:nvPr/>
        </p:nvSpPr>
        <p:spPr>
          <a:xfrm>
            <a:off x="525523" y="2015841"/>
            <a:ext cx="10815136" cy="1413159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 lvl="1">
              <a:spcAft>
                <a:spcPts val="600"/>
              </a:spcAft>
            </a:pPr>
            <a:r>
              <a:rPr lang="en-US" sz="3200" b="1">
                <a:solidFill>
                  <a:schemeClr val="bg1"/>
                </a:solidFill>
                <a:latin typeface="Arial Black"/>
                <a:cs typeface="Arial Black" panose="020B0604020202020204" pitchFamily="34" charset="0"/>
              </a:rPr>
              <a:t>Disability Inclusion &amp; Social Capital in the Workforce: An Overview of LinkedIn’s Most Recent Reports on Disability Professional Networks and Career Mobility</a:t>
            </a:r>
          </a:p>
        </p:txBody>
      </p:sp>
      <p:sp>
        <p:nvSpPr>
          <p:cNvPr id="12" name="Copy 1">
            <a:extLst>
              <a:ext uri="{FF2B5EF4-FFF2-40B4-BE49-F238E27FC236}">
                <a16:creationId xmlns:a16="http://schemas.microsoft.com/office/drawing/2014/main" id="{0B6E042C-A823-AC45-9250-027925A96876}"/>
              </a:ext>
            </a:extLst>
          </p:cNvPr>
          <p:cNvSpPr/>
          <p:nvPr/>
        </p:nvSpPr>
        <p:spPr>
          <a:xfrm>
            <a:off x="967467" y="4048221"/>
            <a:ext cx="10815136" cy="2369199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Arial"/>
                <a:cs typeface="Objektiv Mk2" panose="020B0502020204020203" pitchFamily="34" charset="77"/>
              </a:rPr>
              <a:t>Matthew Baird, Ph. D, Senior Staff Economist, </a:t>
            </a:r>
            <a:r>
              <a:rPr lang="en-US" sz="2400" b="1">
                <a:solidFill>
                  <a:schemeClr val="bg1"/>
                </a:solidFill>
                <a:latin typeface="Arial"/>
                <a:cs typeface="Objektiv Mk2" panose="020B0502020204020203" pitchFamily="34" charset="77"/>
              </a:rPr>
              <a:t>LinkedIn</a:t>
            </a:r>
          </a:p>
          <a:p>
            <a:pPr>
              <a:spcAft>
                <a:spcPts val="600"/>
              </a:spcAft>
            </a:pPr>
            <a:endParaRPr lang="en-US" sz="2400">
              <a:solidFill>
                <a:schemeClr val="bg1"/>
              </a:solidFill>
              <a:latin typeface="Arial"/>
              <a:cs typeface="Objektiv Mk2" panose="020B0502020204020203" pitchFamily="34" charset="77"/>
            </a:endParaRPr>
          </a:p>
          <a:p>
            <a:pPr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Arial"/>
                <a:cs typeface="Objektiv Mk2" panose="020B0502020204020203" pitchFamily="34" charset="77"/>
              </a:rPr>
              <a:t>Moderator:</a:t>
            </a:r>
          </a:p>
          <a:p>
            <a:pPr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Arial"/>
                <a:cs typeface="Objektiv Mk2" panose="020B0502020204020203" pitchFamily="34" charset="77"/>
              </a:rPr>
              <a:t>Reid Jewett Smith, Ph. D, Vice President, Policy &amp; Research, </a:t>
            </a:r>
            <a:r>
              <a:rPr lang="en-US" sz="2400" b="1">
                <a:solidFill>
                  <a:schemeClr val="bg1"/>
                </a:solidFill>
                <a:latin typeface="Arial"/>
                <a:cs typeface="Objektiv Mk2" panose="020B0502020204020203" pitchFamily="34" charset="77"/>
              </a:rPr>
              <a:t>Disability:IN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4A0E86-F505-644D-B075-DBFC90E37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4793" y="1920476"/>
            <a:ext cx="0" cy="1600200"/>
          </a:xfrm>
          <a:prstGeom prst="line">
            <a:avLst/>
          </a:prstGeom>
          <a:ln w="28575">
            <a:solidFill>
              <a:srgbClr val="4C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7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E703D-4BDC-F0F8-16E0-C0FA23075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9ECBFF-F26A-8299-7C6C-C838222E2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605859"/>
            <a:ext cx="9144000" cy="1605859"/>
          </a:xfrm>
        </p:spPr>
        <p:txBody>
          <a:bodyPr/>
          <a:lstStyle/>
          <a:p>
            <a:r>
              <a:rPr lang="en-US">
                <a:solidFill>
                  <a:srgbClr val="ECECEC"/>
                </a:solidFill>
              </a:rPr>
              <a:t>Disability Status and Networks</a:t>
            </a:r>
          </a:p>
        </p:txBody>
      </p:sp>
      <p:pic>
        <p:nvPicPr>
          <p:cNvPr id="4" name="Picture 3" descr="Dark blue waves with neon gradient bar.">
            <a:extLst>
              <a:ext uri="{FF2B5EF4-FFF2-40B4-BE49-F238E27FC236}">
                <a16:creationId xmlns:a16="http://schemas.microsoft.com/office/drawing/2014/main" id="{7DB4214C-CEB2-92C2-1BF2-80C2D72A13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creenshot of the LinkedIn report “Disability Status and Networks: 2025 Gaps in Network Strength and Features” LinkedIn Economic Graph, October 2025 ">
            <a:extLst>
              <a:ext uri="{FF2B5EF4-FFF2-40B4-BE49-F238E27FC236}">
                <a16:creationId xmlns:a16="http://schemas.microsoft.com/office/drawing/2014/main" id="{DF069479-AE10-CFDA-8E40-029260333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29" y="2831690"/>
            <a:ext cx="9677565" cy="30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1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46B8E-D6CE-492A-02B4-0A6335C7F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49653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ECECEC"/>
                </a:solidFill>
              </a:rPr>
              <a:t>Research</a:t>
            </a:r>
            <a:r>
              <a:rPr lang="en-US" baseline="0">
                <a:solidFill>
                  <a:srgbClr val="ECECEC"/>
                </a:solidFill>
              </a:rPr>
              <a:t> Findings</a:t>
            </a:r>
            <a:endParaRPr lang="en-US">
              <a:solidFill>
                <a:srgbClr val="ECECEC"/>
              </a:solidFill>
            </a:endParaRPr>
          </a:p>
        </p:txBody>
      </p:sp>
      <p:pic>
        <p:nvPicPr>
          <p:cNvPr id="3" name="Picture 2" descr="Dark blue waves with neon gradient bar.">
            <a:extLst>
              <a:ext uri="{FF2B5EF4-FFF2-40B4-BE49-F238E27FC236}">
                <a16:creationId xmlns:a16="http://schemas.microsoft.com/office/drawing/2014/main" id="{EA5CD774-E49B-FF27-E66C-311DD9C243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8C5A5-1ABE-CE5B-492A-00AC6A11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2851" y="6368785"/>
            <a:ext cx="2743200" cy="365125"/>
          </a:xfrm>
        </p:spPr>
        <p:txBody>
          <a:bodyPr/>
          <a:lstStyle/>
          <a:p>
            <a:fld id="{56E5AE61-5B0D-E04F-90E5-A6E6C3587FBC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33A93B-FF29-7927-264D-9636AD0C72FA}"/>
              </a:ext>
            </a:extLst>
          </p:cNvPr>
          <p:cNvSpPr txBox="1"/>
          <p:nvPr/>
        </p:nvSpPr>
        <p:spPr>
          <a:xfrm>
            <a:off x="1327355" y="943897"/>
            <a:ext cx="9409471" cy="483747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 closeness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value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size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ties</a:t>
            </a:r>
          </a:p>
        </p:txBody>
      </p:sp>
    </p:spTree>
    <p:extLst>
      <p:ext uri="{BB962C8B-B14F-4D97-AF65-F5344CB8AC3E}">
        <p14:creationId xmlns:p14="http://schemas.microsoft.com/office/powerpoint/2010/main" val="1669177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242C65"/>
      </a:dk1>
      <a:lt1>
        <a:srgbClr val="FFFFFF"/>
      </a:lt1>
      <a:dk2>
        <a:srgbClr val="0066CC"/>
      </a:dk2>
      <a:lt2>
        <a:srgbClr val="EBEBF1"/>
      </a:lt2>
      <a:accent1>
        <a:srgbClr val="242C65"/>
      </a:accent1>
      <a:accent2>
        <a:srgbClr val="0066CC"/>
      </a:accent2>
      <a:accent3>
        <a:srgbClr val="4CE35C"/>
      </a:accent3>
      <a:accent4>
        <a:srgbClr val="00794B"/>
      </a:accent4>
      <a:accent5>
        <a:srgbClr val="888CAB"/>
      </a:accent5>
      <a:accent6>
        <a:srgbClr val="C3C5D5"/>
      </a:accent6>
      <a:hlink>
        <a:srgbClr val="242C65"/>
      </a:hlink>
      <a:folHlink>
        <a:srgbClr val="242C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sz="6000" dirty="0" smtClean="0">
            <a:solidFill>
              <a:schemeClr val="bg1"/>
            </a:solidFill>
            <a:latin typeface="Arial Black" panose="020B0604020202020204" pitchFamily="34" charset="0"/>
            <a:cs typeface="Arial Black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_PPT_template" id="{82A5F5ED-3CFD-EA43-A5D6-0F599246F2C2}" vid="{B5DD762F-1565-954C-B79C-9878CFF907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AE04DCDBE0874B8BDB61306C065688" ma:contentTypeVersion="17" ma:contentTypeDescription="Create a new document." ma:contentTypeScope="" ma:versionID="ff48261d551ca1a9feaeb9149c2f12bd">
  <xsd:schema xmlns:xsd="http://www.w3.org/2001/XMLSchema" xmlns:xs="http://www.w3.org/2001/XMLSchema" xmlns:p="http://schemas.microsoft.com/office/2006/metadata/properties" xmlns:ns2="8b4f4ecf-2de3-4a40-a488-6bcc691868f6" xmlns:ns3="cd34924e-cfd4-41ec-83e4-30cc3e6c50be" xmlns:ns4="683ced28-26b2-4107-93d4-ed5ab1f3ad11" targetNamespace="http://schemas.microsoft.com/office/2006/metadata/properties" ma:root="true" ma:fieldsID="9dc7444c7f0392c55cbd01d8f0ce88f6" ns2:_="" ns3:_="" ns4:_="">
    <xsd:import namespace="8b4f4ecf-2de3-4a40-a488-6bcc691868f6"/>
    <xsd:import namespace="cd34924e-cfd4-41ec-83e4-30cc3e6c50be"/>
    <xsd:import namespace="683ced28-26b2-4107-93d4-ed5ab1f3ad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PhotoDescrip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f4ecf-2de3-4a40-a488-6bcc691868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PhotoDescription" ma:index="18" nillable="true" ma:displayName="Photo Description" ma:format="Dropdown" ma:internalName="PhotoDescription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3b34f89-55c0-4529-b847-efbab5f406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4924e-cfd4-41ec-83e4-30cc3e6c5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ced28-26b2-4107-93d4-ed5ab1f3ad11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dda0989c-1f1b-410e-a8d4-8320bb7a3163}" ma:internalName="TaxCatchAll" ma:showField="CatchAllData" ma:web="683ced28-26b2-4107-93d4-ed5ab1f3ad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hotoDescription xmlns="8b4f4ecf-2de3-4a40-a488-6bcc691868f6" xsi:nil="true"/>
    <TaxCatchAll xmlns="683ced28-26b2-4107-93d4-ed5ab1f3ad11" xsi:nil="true"/>
    <lcf76f155ced4ddcb4097134ff3c332f xmlns="8b4f4ecf-2de3-4a40-a488-6bcc691868f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4CE044-DD30-468C-9BB4-46BF1F69F2CE}">
  <ds:schemaRefs>
    <ds:schemaRef ds:uri="683ced28-26b2-4107-93d4-ed5ab1f3ad11"/>
    <ds:schemaRef ds:uri="8b4f4ecf-2de3-4a40-a488-6bcc691868f6"/>
    <ds:schemaRef ds:uri="cd34924e-cfd4-41ec-83e4-30cc3e6c50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B6DCD2B-49DB-4445-824C-65BB69226F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1B6105-05C8-4AF5-B341-DC96DBE0381F}">
  <ds:schemaRefs>
    <ds:schemaRef ds:uri="http://www.w3.org/XML/1998/namespace"/>
    <ds:schemaRef ds:uri="683ced28-26b2-4107-93d4-ed5ab1f3ad11"/>
    <ds:schemaRef ds:uri="8b4f4ecf-2de3-4a40-a488-6bcc691868f6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cd34924e-cfd4-41ec-83e4-30cc3e6c50b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1358</Words>
  <Application>Microsoft Office PowerPoint</Application>
  <PresentationFormat>Widescreen</PresentationFormat>
  <Paragraphs>207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Welcome!</vt:lpstr>
      <vt:lpstr>INsider Summit Housekeeping</vt:lpstr>
      <vt:lpstr>Jill Houghton President &amp; CEO, Disability:IN</vt:lpstr>
      <vt:lpstr>2026 Disability:IN Global Conference &amp; Expo</vt:lpstr>
      <vt:lpstr>Turn Insights Into Action</vt:lpstr>
      <vt:lpstr>Today’s Agenda Tuesday, February 17</vt:lpstr>
      <vt:lpstr>Opening Keynote</vt:lpstr>
      <vt:lpstr>Disability Status and Networks</vt:lpstr>
      <vt:lpstr>Research Findings</vt:lpstr>
      <vt:lpstr>Momentum at Work</vt:lpstr>
      <vt:lpstr>One Year Employment Snapshots</vt:lpstr>
      <vt:lpstr>Global Research Findings</vt:lpstr>
      <vt:lpstr>Generation, Disability Status, and Employment</vt:lpstr>
      <vt:lpstr>Snapshots in Global Disability Hiring </vt:lpstr>
      <vt:lpstr>INsider Summit Housekeeping - Session 1 </vt:lpstr>
      <vt:lpstr>Take a Break! We’ll return at 12:00 PM ET</vt:lpstr>
      <vt:lpstr>The Power of Representation: Disability-Inclusive Marketing that Moves People</vt:lpstr>
      <vt:lpstr>INsider Summit Housekeeping - Session 2</vt:lpstr>
      <vt:lpstr>The Next Chapter: Evolving Disability ERGs</vt:lpstr>
      <vt:lpstr>INsider Summit Housekeeping - Session 3 </vt:lpstr>
      <vt:lpstr>Before You Go…</vt:lpstr>
      <vt:lpstr>See You Tomorrow!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 Works London Meeting</dc:title>
  <dc:creator>Brian Horn</dc:creator>
  <cp:lastModifiedBy>Cara Pelletier</cp:lastModifiedBy>
  <cp:revision>8</cp:revision>
  <cp:lastPrinted>2020-01-07T22:00:03Z</cp:lastPrinted>
  <dcterms:created xsi:type="dcterms:W3CDTF">2019-11-08T17:56:18Z</dcterms:created>
  <dcterms:modified xsi:type="dcterms:W3CDTF">2026-03-03T21:37:57Z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0x01010085AE04DCDBE0874B8BDB61306C065688</vt:lpwstr>
  </property>
</Properties>
</file>