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2147376817" r:id="rId5"/>
    <p:sldId id="2147376818" r:id="rId6"/>
    <p:sldId id="2147376811" r:id="rId7"/>
    <p:sldId id="2147376808" r:id="rId8"/>
    <p:sldId id="2147376812" r:id="rId9"/>
    <p:sldId id="2147376809" r:id="rId10"/>
    <p:sldId id="2147376813" r:id="rId11"/>
    <p:sldId id="2147376814" r:id="rId12"/>
    <p:sldId id="2147376815" r:id="rId13"/>
    <p:sldId id="2147376827" r:id="rId14"/>
    <p:sldId id="214737682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409E97CA-1CC1-7242-9A5C-28B1377AA8EB}">
          <p14:sldIdLst>
            <p14:sldId id="2147376817"/>
            <p14:sldId id="2147376818"/>
            <p14:sldId id="2147376811"/>
            <p14:sldId id="2147376808"/>
            <p14:sldId id="2147376812"/>
            <p14:sldId id="2147376809"/>
            <p14:sldId id="2147376813"/>
            <p14:sldId id="2147376814"/>
            <p14:sldId id="2147376815"/>
            <p14:sldId id="2147376827"/>
            <p14:sldId id="214737682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F176983-3B80-1231-F2DC-13309EA40EDA}" name="Ashley Kingston" initials="AK" userId="S::ashley@disabilityin.org::3fa838a3-aaae-4e35-aca9-227faa08093d" providerId="AD"/>
  <p188:author id="{678AC190-0D7C-07DB-3C8B-A7E54C75DE89}" name="Cara Pelletier" initials="" userId="S::cara@disabilityin.org::f702af84-00cc-4513-8b3e-edd5bd35e0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  <a:srgbClr val="00A1D9"/>
    <a:srgbClr val="3A76BC"/>
    <a:srgbClr val="007A4B"/>
    <a:srgbClr val="0B55AE"/>
    <a:srgbClr val="252C64"/>
    <a:srgbClr val="38B449"/>
    <a:srgbClr val="43E454"/>
    <a:srgbClr val="047BC1"/>
    <a:srgbClr val="3ED5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DB5BC4-3FE0-134B-F058-F31AEB848162}" v="1" dt="2025-02-27T14:09:15.6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7F484-1AAD-CC4F-A760-2DACBED01331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2C6CD-1DEA-304C-B812-D4270AAD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DF7F2-61FB-59E2-9B0D-7306F8258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E6F399-94FD-A1A8-72F5-39B9FCF56C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C1F687-E215-78FE-33BF-2FE2BBCF6E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AB980F-7BAB-26B7-D716-FEBD7E2810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2C6CD-1DEA-304C-B812-D4270AAD79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5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2C6CD-1DEA-304C-B812-D4270AAD79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19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40EF9-F523-CE59-4557-2EC9C0FF9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384F21-3337-1D9F-A08B-31DE3C9628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EF2F5D-24EF-3177-C155-A03AA380EB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852532-1453-C0A7-E66E-A9A5AF88D1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2C6CD-1DEA-304C-B812-D4270AAD79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7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2C6CD-1DEA-304C-B812-D4270AAD79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34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52535-9C7F-E3CB-31BB-E087D179E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E25AE9-8088-7B84-95E5-AD259291A9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62037B-008D-F338-D358-E5A489BCC3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3A8AB7-AD6D-2D4F-F8FD-E1FAE41AF2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2C6CD-1DEA-304C-B812-D4270AAD794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84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2C6CD-1DEA-304C-B812-D4270AAD794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156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A8ED4-9B8B-3450-3EE9-7004703C7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45CE37-6BC0-B99F-6C25-0E6FF01C82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2F4773-4ED3-57C8-22F8-4BC4C62202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1D4122-178D-3AF3-7433-533145A943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2C6CD-1DEA-304C-B812-D4270AAD794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027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5419B-E5D5-0D08-180F-DC2D1614C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59E626-05A6-627B-BFDD-993398573E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C090E8-E620-46E7-D72E-E7DA5A0731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C3AD6-3C26-5F74-307A-A3E375BC08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2C6CD-1DEA-304C-B812-D4270AAD794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5DA13-CFA7-866F-BD7B-B7B992E03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7FE7AC-9AA6-2EF4-EF4C-7F12B54675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9203A6-A39A-0B5E-D40C-55AB63B9F1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5766B4-E362-F10D-57D4-B520CDAA2F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2C6CD-1DEA-304C-B812-D4270AAD794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29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749183"/>
            <a:ext cx="12192000" cy="11216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1248" y="1904103"/>
            <a:ext cx="9144000" cy="1605859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rgbClr val="262C65"/>
                </a:solidFill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66C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30768" y="13008"/>
            <a:ext cx="3761232" cy="160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020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2D9CC3-DD95-A042-8FB0-C7B6333C817A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E5AE61-5B0D-E04F-90E5-A6E6C3587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51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2D9CC3-DD95-A042-8FB0-C7B6333C817A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E5AE61-5B0D-E04F-90E5-A6E6C3587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4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>
            <a:lvl1pPr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89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5811838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rgbClr val="0066CC"/>
                </a:solidFill>
              </a:defRPr>
            </a:lvl1pPr>
          </a:lstStyle>
          <a:p>
            <a:fld id="{56E5AE61-5B0D-E04F-90E5-A6E6C3587FB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1323"/>
            <a:ext cx="12192000" cy="627886"/>
          </a:xfrm>
          <a:prstGeom prst="rect">
            <a:avLst/>
          </a:prstGeom>
        </p:spPr>
      </p:pic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5811837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66CC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4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2D9CC3-DD95-A042-8FB0-C7B6333C817A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E5AE61-5B0D-E04F-90E5-A6E6C3587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9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2D9CC3-DD95-A042-8FB0-C7B6333C817A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E5AE61-5B0D-E04F-90E5-A6E6C3587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8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2D9CC3-DD95-A042-8FB0-C7B6333C817A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E5AE61-5B0D-E04F-90E5-A6E6C3587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4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2D9CC3-DD95-A042-8FB0-C7B6333C817A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E5AE61-5B0D-E04F-90E5-A6E6C3587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16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2D9CC3-DD95-A042-8FB0-C7B6333C817A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E5AE61-5B0D-E04F-90E5-A6E6C3587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8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2D9CC3-DD95-A042-8FB0-C7B6333C817A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E5AE61-5B0D-E04F-90E5-A6E6C3587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3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2D9CC3-DD95-A042-8FB0-C7B6333C817A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E5AE61-5B0D-E04F-90E5-A6E6C3587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0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36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5"/>
          <p:cNvSpPr txBox="1">
            <a:spLocks/>
          </p:cNvSpPr>
          <p:nvPr userDrawn="1"/>
        </p:nvSpPr>
        <p:spPr>
          <a:xfrm>
            <a:off x="8108576" y="5811838"/>
            <a:ext cx="324522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56E5AE61-5B0D-E04F-90E5-A6E6C3587FBC}" type="slidenum">
              <a:rPr lang="en-US" sz="1400" smtClean="0">
                <a:solidFill>
                  <a:srgbClr val="0066CC"/>
                </a:solidFill>
              </a:rPr>
              <a:pPr algn="r"/>
              <a:t>‹#›</a:t>
            </a:fld>
            <a:endParaRPr lang="en-US" sz="1400">
              <a:solidFill>
                <a:srgbClr val="0066CC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5811837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66CC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3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262C65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rgbClr val="262C6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rgbClr val="262C6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rgbClr val="262C6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rgbClr val="262C6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rgbClr val="262C6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E6DB8-7BF7-2F97-89E9-210B49A66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6D31BEC-F2C8-C486-6A8B-B4018E3D0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500" y="-684271"/>
            <a:ext cx="8390110" cy="1710965"/>
          </a:xfrm>
        </p:spPr>
        <p:txBody>
          <a:bodyPr>
            <a:normAutofit/>
          </a:bodyPr>
          <a:lstStyle/>
          <a:p>
            <a:r>
              <a:rPr lang="en-US" sz="2800"/>
              <a:t>Session 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C3605C8-8403-A1E8-1316-97062F341F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51620"/>
            <a:ext cx="12192000" cy="6961239"/>
            <a:chOff x="0" y="-61741"/>
            <a:chExt cx="12192000" cy="6961239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E163A1D-0315-94FF-AA02-BD16F118B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61741"/>
              <a:ext cx="12192000" cy="6961239"/>
            </a:xfrm>
            <a:prstGeom prst="rect">
              <a:avLst/>
            </a:prstGeom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D488FE70-CE69-5081-F71D-F2461C43E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0677" y="5336946"/>
              <a:ext cx="8030308" cy="141554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Disability:IN Inclusion Works logo">
            <a:extLst>
              <a:ext uri="{FF2B5EF4-FFF2-40B4-BE49-F238E27FC236}">
                <a16:creationId xmlns:a16="http://schemas.microsoft.com/office/drawing/2014/main" id="{E19A1E0F-7D96-23F2-A3AD-3C6500DB268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330" r="54"/>
          <a:stretch/>
        </p:blipFill>
        <p:spPr>
          <a:xfrm>
            <a:off x="224500" y="0"/>
            <a:ext cx="6588895" cy="197210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4A6610-3584-6A84-978F-EC8F57A1CB07}"/>
              </a:ext>
            </a:extLst>
          </p:cNvPr>
          <p:cNvSpPr txBox="1"/>
          <p:nvPr/>
        </p:nvSpPr>
        <p:spPr>
          <a:xfrm>
            <a:off x="390905" y="2030711"/>
            <a:ext cx="978548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Understanding Evolving Corporate Responsibilities Under New EU Disability Inclusive Legislation</a:t>
            </a:r>
          </a:p>
          <a:p>
            <a:endParaRPr lang="en-US" sz="32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BF2E88-BA34-D89F-86E2-BB05D9471882}"/>
              </a:ext>
            </a:extLst>
          </p:cNvPr>
          <p:cNvSpPr txBox="1"/>
          <p:nvPr/>
        </p:nvSpPr>
        <p:spPr>
          <a:xfrm>
            <a:off x="390905" y="3843646"/>
            <a:ext cx="11218503" cy="181588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Panelists: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Giulia Faedo, Sustainability Reporting Technical Manager, EFRAG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Beth </a:t>
            </a:r>
            <a:r>
              <a:rPr lang="en-US" sz="20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Wiesendanger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Sr. Diversity, Equity &amp; Inclusion, Etsy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Moderator: 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Reid Jewett Smith, </a:t>
            </a:r>
            <a:r>
              <a:rPr lang="en-US" sz="20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Ph.D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Vice President, Research &amp; Policy, Disability:IN</a:t>
            </a:r>
          </a:p>
          <a:p>
            <a:pPr>
              <a:lnSpc>
                <a:spcPct val="100000"/>
              </a:lnSpc>
            </a:pPr>
            <a:endParaRPr lang="en-US" sz="1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Facilitator: 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 Watson, Corporate Disability Inclusion Consultant, Disability:IN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92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BEB07-4637-ED0D-14CE-8E5EFED3B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>
                <a:solidFill>
                  <a:srgbClr val="00B050"/>
                </a:solidFill>
              </a:rPr>
              <a:t>Breakout Room Moderators/Topics: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7CE65-5718-3BB7-E09C-788D86CCB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>
                <a:solidFill>
                  <a:srgbClr val="002060"/>
                </a:solidFill>
              </a:rPr>
              <a:t>Choose a topic that you’re interested in learning more about!</a:t>
            </a:r>
          </a:p>
          <a:p>
            <a:pPr marL="0" indent="0">
              <a:buNone/>
            </a:pPr>
            <a:r>
              <a:rPr lang="en-US" sz="2400" b="0" i="0">
                <a:solidFill>
                  <a:srgbClr val="002060"/>
                </a:solidFill>
                <a:effectLst/>
              </a:rPr>
              <a:t>Breakout sessions will be ~25 minutes before returning to the main room</a:t>
            </a:r>
            <a:endParaRPr lang="en-US" sz="2400">
              <a:solidFill>
                <a:srgbClr val="002060"/>
              </a:solidFill>
              <a:cs typeface="Arial"/>
            </a:endParaRPr>
          </a:p>
          <a:p>
            <a:pPr marL="0" indent="0">
              <a:buNone/>
            </a:pPr>
            <a:r>
              <a:rPr lang="en-US" sz="1600"/>
              <a:t>*Please note: All breakout sessions </a:t>
            </a:r>
            <a:r>
              <a:rPr lang="en-US" sz="1600" b="1"/>
              <a:t>will not be recorded</a:t>
            </a:r>
            <a:r>
              <a:rPr lang="en-US" sz="1600"/>
              <a:t>. </a:t>
            </a:r>
            <a:br>
              <a:rPr lang="en-US" sz="2400" b="0" i="0">
                <a:effectLst/>
              </a:rPr>
            </a:br>
            <a:r>
              <a:rPr lang="en-US" sz="2400" b="0" i="0">
                <a:solidFill>
                  <a:srgbClr val="002060"/>
                </a:solidFill>
                <a:effectLst/>
              </a:rPr>
              <a:t> </a:t>
            </a:r>
            <a:endParaRPr lang="en-US" sz="2400" b="0" i="0">
              <a:solidFill>
                <a:srgbClr val="002060"/>
              </a:solidFill>
              <a:effectLst/>
              <a:cs typeface="Arial"/>
            </a:endParaRPr>
          </a:p>
          <a:p>
            <a:r>
              <a:rPr lang="en-US" sz="2400" b="1">
                <a:solidFill>
                  <a:srgbClr val="002060"/>
                </a:solidFill>
              </a:rPr>
              <a:t>Topics:	</a:t>
            </a:r>
            <a:endParaRPr lang="en-US" sz="2400" b="1">
              <a:solidFill>
                <a:srgbClr val="002060"/>
              </a:solidFill>
              <a:cs typeface="Arial"/>
            </a:endParaRPr>
          </a:p>
          <a:p>
            <a:pPr lvl="1"/>
            <a:r>
              <a:rPr lang="en-US">
                <a:solidFill>
                  <a:srgbClr val="002060"/>
                </a:solidFill>
              </a:rPr>
              <a:t>Room 1: </a:t>
            </a:r>
            <a:r>
              <a:rPr lang="en-US" b="1">
                <a:solidFill>
                  <a:srgbClr val="002060"/>
                </a:solidFill>
              </a:rPr>
              <a:t>Accommodations</a:t>
            </a:r>
            <a:r>
              <a:rPr lang="en-US">
                <a:solidFill>
                  <a:srgbClr val="002060"/>
                </a:solidFill>
              </a:rPr>
              <a:t> - Giselle Martinez</a:t>
            </a:r>
            <a:endParaRPr lang="en-US">
              <a:solidFill>
                <a:srgbClr val="002060"/>
              </a:solidFill>
              <a:cs typeface="Arial"/>
            </a:endParaRPr>
          </a:p>
          <a:p>
            <a:pPr lvl="1"/>
            <a:r>
              <a:rPr lang="en-US">
                <a:solidFill>
                  <a:srgbClr val="002060"/>
                </a:solidFill>
              </a:rPr>
              <a:t>Room 2: </a:t>
            </a:r>
            <a:r>
              <a:rPr lang="en-US" b="1">
                <a:solidFill>
                  <a:srgbClr val="002060"/>
                </a:solidFill>
              </a:rPr>
              <a:t>BRG</a:t>
            </a:r>
            <a:r>
              <a:rPr lang="en-US" b="1" i="0">
                <a:solidFill>
                  <a:srgbClr val="002060"/>
                </a:solidFill>
                <a:effectLst/>
              </a:rPr>
              <a:t>/</a:t>
            </a:r>
            <a:r>
              <a:rPr lang="en-US" b="1">
                <a:solidFill>
                  <a:srgbClr val="002060"/>
                </a:solidFill>
              </a:rPr>
              <a:t>ERG</a:t>
            </a:r>
            <a:r>
              <a:rPr lang="en-US">
                <a:solidFill>
                  <a:srgbClr val="002060"/>
                </a:solidFill>
              </a:rPr>
              <a:t> - Kaylee Misch</a:t>
            </a:r>
            <a:endParaRPr lang="en-US" b="0" i="0">
              <a:solidFill>
                <a:srgbClr val="002060"/>
              </a:solidFill>
              <a:effectLst/>
              <a:cs typeface="Arial" panose="020B0604020202020204"/>
            </a:endParaRPr>
          </a:p>
          <a:p>
            <a:pPr lvl="1"/>
            <a:r>
              <a:rPr lang="en-US">
                <a:solidFill>
                  <a:srgbClr val="002060"/>
                </a:solidFill>
              </a:rPr>
              <a:t>Room 3: </a:t>
            </a:r>
            <a:r>
              <a:rPr lang="en-US" b="1">
                <a:solidFill>
                  <a:srgbClr val="002060"/>
                </a:solidFill>
              </a:rPr>
              <a:t>Neurodiversity</a:t>
            </a:r>
            <a:r>
              <a:rPr lang="en-US">
                <a:solidFill>
                  <a:srgbClr val="002060"/>
                </a:solidFill>
              </a:rPr>
              <a:t> - Weslie Ricks</a:t>
            </a:r>
            <a:r>
              <a:rPr lang="en-US" b="1">
                <a:solidFill>
                  <a:srgbClr val="002060"/>
                </a:solidFill>
              </a:rPr>
              <a:t> *ASL/CART will be provided </a:t>
            </a:r>
            <a:endParaRPr lang="en-US" b="1" i="0">
              <a:solidFill>
                <a:srgbClr val="002060"/>
              </a:solidFill>
              <a:effectLst/>
              <a:cs typeface="Arial" panose="020B0604020202020204"/>
            </a:endParaRPr>
          </a:p>
          <a:p>
            <a:pPr lvl="1"/>
            <a:r>
              <a:rPr lang="en-US">
                <a:solidFill>
                  <a:srgbClr val="002060"/>
                </a:solidFill>
              </a:rPr>
              <a:t>Room 4: </a:t>
            </a:r>
            <a:r>
              <a:rPr lang="en-US" b="1">
                <a:solidFill>
                  <a:srgbClr val="002060"/>
                </a:solidFill>
              </a:rPr>
              <a:t>Talent Acquisition</a:t>
            </a:r>
            <a:r>
              <a:rPr lang="en-US">
                <a:solidFill>
                  <a:srgbClr val="002060"/>
                </a:solidFill>
              </a:rPr>
              <a:t> – Hailee Bastien</a:t>
            </a:r>
            <a:endParaRPr lang="en-US" b="0" i="0">
              <a:solidFill>
                <a:srgbClr val="002060"/>
              </a:solidFill>
              <a:effectLst/>
              <a:cs typeface="Arial" panose="020B0604020202020204"/>
            </a:endParaRPr>
          </a:p>
          <a:p>
            <a:endParaRPr lang="en-US">
              <a:cs typeface="Arial" panose="020B0604020202020204"/>
            </a:endParaRPr>
          </a:p>
        </p:txBody>
      </p:sp>
      <p:pic>
        <p:nvPicPr>
          <p:cNvPr id="4" name="Picture 3" descr="Disability:IN’s blue and green :IN logo&#10;&#10;">
            <a:extLst>
              <a:ext uri="{FF2B5EF4-FFF2-40B4-BE49-F238E27FC236}">
                <a16:creationId xmlns:a16="http://schemas.microsoft.com/office/drawing/2014/main" id="{B1F31448-C57F-DAF3-4885-28D336C7AA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8917" y="141904"/>
            <a:ext cx="870555" cy="87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769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A3EAC-073A-AED3-D82F-B1698D643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282FE-C0F0-FF28-52C3-C65CD435F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>
                <a:solidFill>
                  <a:srgbClr val="00B050"/>
                </a:solidFill>
              </a:rPr>
              <a:t>How to Join a Breakout 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B05C8-0032-A266-7A59-AB2E2E3AE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 Click on the </a:t>
            </a: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Breakout Rooms icon </a:t>
            </a: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     </a:t>
            </a:r>
            <a:r>
              <a:rPr lang="en-US" altLang="en-US" sz="2400">
                <a:solidFill>
                  <a:srgbClr val="002060"/>
                </a:solidFill>
              </a:rPr>
              <a:t>at the bottom of your dashboard. 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This will display a list of breakout rooms created by the host.</a:t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</a:br>
            <a:endParaRPr lang="en-US" altLang="en-US" sz="2400">
              <a:solidFill>
                <a:srgbClr val="002060"/>
              </a:solidFill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2400">
                <a:solidFill>
                  <a:srgbClr val="002060"/>
                </a:solidFill>
              </a:rPr>
              <a:t> Choose and click on the </a:t>
            </a:r>
            <a:r>
              <a:rPr lang="en-US" altLang="en-US" sz="2400" b="1">
                <a:solidFill>
                  <a:srgbClr val="002060"/>
                </a:solidFill>
              </a:rPr>
              <a:t>Room Number / Topic</a:t>
            </a:r>
            <a:r>
              <a:rPr lang="en-US" altLang="en-US" sz="2400">
                <a:solidFill>
                  <a:srgbClr val="002060"/>
                </a:solidFill>
              </a:rPr>
              <a:t>, you're interested in, then click </a:t>
            </a:r>
            <a:r>
              <a:rPr lang="en-US" altLang="en-US" sz="2400" b="1">
                <a:solidFill>
                  <a:srgbClr val="002060"/>
                </a:solidFill>
              </a:rPr>
              <a:t>Join</a:t>
            </a:r>
            <a:r>
              <a:rPr lang="en-US" altLang="en-US" sz="2400">
                <a:solidFill>
                  <a:srgbClr val="002060"/>
                </a:solidFill>
              </a:rPr>
              <a:t>. </a:t>
            </a:r>
            <a:br>
              <a:rPr lang="en-US" altLang="en-US" sz="2400">
                <a:solidFill>
                  <a:srgbClr val="002060"/>
                </a:solidFill>
              </a:rPr>
            </a:br>
            <a:endParaRPr lang="en-US" altLang="en-US" sz="2400">
              <a:solidFill>
                <a:srgbClr val="002060"/>
              </a:solidFill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2400">
                <a:solidFill>
                  <a:srgbClr val="002060"/>
                </a:solidFill>
              </a:rPr>
              <a:t> A confirmation message will appear. Click </a:t>
            </a:r>
            <a:r>
              <a:rPr lang="en-US" altLang="en-US" sz="2400" b="1">
                <a:solidFill>
                  <a:srgbClr val="002060"/>
                </a:solidFill>
              </a:rPr>
              <a:t>Join</a:t>
            </a:r>
            <a:r>
              <a:rPr lang="en-US" altLang="en-US" sz="2400">
                <a:solidFill>
                  <a:srgbClr val="002060"/>
                </a:solidFill>
              </a:rPr>
              <a:t> again to enter the room. 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3" descr="Disability:IN’s blue and green :IN logo&#10;&#10;">
            <a:extLst>
              <a:ext uri="{FF2B5EF4-FFF2-40B4-BE49-F238E27FC236}">
                <a16:creationId xmlns:a16="http://schemas.microsoft.com/office/drawing/2014/main" id="{D35560B5-81FD-9684-BEF9-AAC7F3E72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8917" y="141904"/>
            <a:ext cx="870555" cy="870555"/>
          </a:xfrm>
          <a:prstGeom prst="rect">
            <a:avLst/>
          </a:prstGeom>
        </p:spPr>
      </p:pic>
      <p:pic>
        <p:nvPicPr>
          <p:cNvPr id="5" name="Picture 8" descr="An icon of Zoom's Breakout Rooms button. It consists of four small squares forming a larger square.">
            <a:extLst>
              <a:ext uri="{FF2B5EF4-FFF2-40B4-BE49-F238E27FC236}">
                <a16:creationId xmlns:a16="http://schemas.microsoft.com/office/drawing/2014/main" id="{D40E0DA2-5566-F252-AB4A-28EF915E9C5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108" y="1913909"/>
            <a:ext cx="409956" cy="40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855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39792-B136-5479-D921-536B12DA8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09" y="141904"/>
            <a:ext cx="10515600" cy="1039337"/>
          </a:xfrm>
        </p:spPr>
        <p:txBody>
          <a:bodyPr anchor="ctr"/>
          <a:lstStyle/>
          <a:p>
            <a:r>
              <a:rPr lang="en-US"/>
              <a:t>Conference Housekeeping </a:t>
            </a:r>
            <a:r>
              <a:rPr lang="en-US">
                <a:solidFill>
                  <a:schemeClr val="bg1"/>
                </a:solidFill>
              </a:rPr>
              <a:t>Session 2</a:t>
            </a:r>
          </a:p>
        </p:txBody>
      </p:sp>
      <p:pic>
        <p:nvPicPr>
          <p:cNvPr id="30" name="Picture 29" descr="Disability:IN’s blue and green :IN logo&#10;&#10;">
            <a:extLst>
              <a:ext uri="{FF2B5EF4-FFF2-40B4-BE49-F238E27FC236}">
                <a16:creationId xmlns:a16="http://schemas.microsoft.com/office/drawing/2014/main" id="{D1B9263B-7B32-33CE-5460-07353B2E72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8917" y="141904"/>
            <a:ext cx="870555" cy="870555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F197234C-1626-6E3B-2C47-9FFA77C9C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0217" y="1152204"/>
            <a:ext cx="2906364" cy="620026"/>
            <a:chOff x="830217" y="1152204"/>
            <a:chExt cx="2906364" cy="62002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9A9CCCA-B6C0-2BED-C4B8-E674DBDE21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830218" y="1772230"/>
              <a:ext cx="2906363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589A3736-E2B4-F25F-C3C5-EA855DF8477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830217" y="1152204"/>
              <a:ext cx="556805" cy="556805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8AFE3ED-D3E3-E613-83C5-896E47D3F334}"/>
              </a:ext>
            </a:extLst>
          </p:cNvPr>
          <p:cNvSpPr txBox="1"/>
          <p:nvPr/>
        </p:nvSpPr>
        <p:spPr>
          <a:xfrm>
            <a:off x="830217" y="1782392"/>
            <a:ext cx="31119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Session Help</a:t>
            </a:r>
          </a:p>
          <a:p>
            <a:endParaRPr lang="en-US" sz="800">
              <a:solidFill>
                <a:srgbClr val="262C65"/>
              </a:solidFill>
              <a:latin typeface="Arial" panose="020B0604020202020204" pitchFamily="34" charset="0"/>
            </a:endParaRP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All attendee microphones are muted.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Use the Q&amp;A feature to communicate with Disability:IN or presenters.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cs typeface="Arial" panose="020B0604020202020204" pitchFamily="34" charset="0"/>
              </a:rPr>
              <a:t>You may need to reboot your computer or try logging out &amp; back in to resolve any technical issues.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2A62055-C5AA-BEEE-A00F-FFD900EB2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06940" y="1118751"/>
            <a:ext cx="2906363" cy="637375"/>
            <a:chOff x="4306940" y="1118751"/>
            <a:chExt cx="2906363" cy="637375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53D6B87-BEFB-51DB-610F-B8B0F5AFA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4306940" y="1749693"/>
              <a:ext cx="2906363" cy="0"/>
            </a:xfrm>
            <a:prstGeom prst="line">
              <a:avLst/>
            </a:prstGeom>
            <a:ln w="57150">
              <a:solidFill>
                <a:srgbClr val="38B4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C5181570-5DD2-3EC5-024C-130AFF74C2C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4306940" y="1118751"/>
              <a:ext cx="637375" cy="637375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1FA66BBB-FDD8-A4A7-2A90-F72157E88F9B}"/>
              </a:ext>
            </a:extLst>
          </p:cNvPr>
          <p:cNvSpPr txBox="1"/>
          <p:nvPr/>
        </p:nvSpPr>
        <p:spPr>
          <a:xfrm>
            <a:off x="4306940" y="1772231"/>
            <a:ext cx="30899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CART </a:t>
            </a:r>
          </a:p>
          <a:p>
            <a:endParaRPr lang="en-US" sz="800" b="1"/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English captions are available on-screen.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Captioning in additional languages available via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StreamText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 link provided in </a:t>
            </a:r>
            <a:r>
              <a:rPr lang="en-US" sz="1200">
                <a:cs typeface="Arial" panose="020B0604020202020204" pitchFamily="34" charset="0"/>
              </a:rPr>
              <a:t>the meeting materials.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C722C22-2EA1-1BE5-92CB-032EFD06A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735171" y="1118751"/>
            <a:ext cx="2906363" cy="629186"/>
            <a:chOff x="7735171" y="1118751"/>
            <a:chExt cx="2906363" cy="629186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440C767-9127-FF3E-A8E4-2DE1093BF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7735171" y="1747937"/>
              <a:ext cx="2906363" cy="0"/>
            </a:xfrm>
            <a:prstGeom prst="line">
              <a:avLst/>
            </a:prstGeom>
            <a:ln w="57150">
              <a:solidFill>
                <a:srgbClr val="007A4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 descr="A green hands making a gesture&#10;&#10;AI-generated content may be incorrect.">
              <a:extLst>
                <a:ext uri="{FF2B5EF4-FFF2-40B4-BE49-F238E27FC236}">
                  <a16:creationId xmlns:a16="http://schemas.microsoft.com/office/drawing/2014/main" id="{E6D8566E-0D65-ADC3-1883-4B072E468EE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735171" y="1118751"/>
              <a:ext cx="546733" cy="54673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822EF4FD-A1E9-5536-7030-2E33E7EF35AB}"/>
              </a:ext>
            </a:extLst>
          </p:cNvPr>
          <p:cNvSpPr txBox="1"/>
          <p:nvPr/>
        </p:nvSpPr>
        <p:spPr>
          <a:xfrm>
            <a:off x="7735171" y="1772231"/>
            <a:ext cx="31165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ASL Interpretation</a:t>
            </a:r>
          </a:p>
          <a:p>
            <a:endParaRPr lang="en-US" sz="800" b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American Sign Language is provided on screen.</a:t>
            </a:r>
            <a:endParaRPr lang="en-US" sz="160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F1EFF7D-5330-AF06-FEC6-1C921F5A8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0218" y="3563543"/>
            <a:ext cx="2906363" cy="678656"/>
            <a:chOff x="830218" y="3563543"/>
            <a:chExt cx="2906363" cy="67865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0C8CDB9-40D8-8810-5D98-58ED22002F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830218" y="4242199"/>
              <a:ext cx="2906363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73D26DDF-6EE8-867B-10B4-53AC1644A68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830218" y="3563543"/>
              <a:ext cx="556805" cy="556805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995C3B9F-3731-1D7E-6B53-27F431ABF479}"/>
              </a:ext>
            </a:extLst>
          </p:cNvPr>
          <p:cNvSpPr txBox="1"/>
          <p:nvPr/>
        </p:nvSpPr>
        <p:spPr>
          <a:xfrm>
            <a:off x="830217" y="4254345"/>
            <a:ext cx="31119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Asking Questions</a:t>
            </a:r>
          </a:p>
          <a:p>
            <a:endParaRPr lang="en-US" sz="800"/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Submit questions throughout the session via the Q&amp;A box.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Live Q&amp;A will be the last 15 minutes of the session.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cs typeface="Arial" panose="020B0604020202020204" pitchFamily="34" charset="0"/>
              </a:rPr>
              <a:t>We will answer as many questions as possible but may not get to every question.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3435FA9-563B-6ED8-DD9F-EE632ABC21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06940" y="3522351"/>
            <a:ext cx="2906363" cy="719848"/>
            <a:chOff x="4306940" y="3522351"/>
            <a:chExt cx="2906363" cy="719848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2F6E1DD-9B37-A397-A34A-66C7573C74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4306940" y="4242199"/>
              <a:ext cx="2906363" cy="0"/>
            </a:xfrm>
            <a:prstGeom prst="line">
              <a:avLst/>
            </a:prstGeom>
            <a:ln w="57150">
              <a:solidFill>
                <a:srgbClr val="38B4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8A05BBE4-0D08-26A2-1E55-8D0D5611E57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4306940" y="3522351"/>
              <a:ext cx="637375" cy="637375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EB90470-C0F5-7AC1-8262-0590D11CB752}"/>
              </a:ext>
            </a:extLst>
          </p:cNvPr>
          <p:cNvSpPr txBox="1"/>
          <p:nvPr/>
        </p:nvSpPr>
        <p:spPr>
          <a:xfrm>
            <a:off x="4306940" y="4254345"/>
            <a:ext cx="30899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Session Recordings</a:t>
            </a:r>
          </a:p>
          <a:p>
            <a:endParaRPr lang="en-US" sz="800" b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Sessions are being recorded.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An email will be sent with access and viewing instructions after the conference. </a:t>
            </a:r>
          </a:p>
        </p:txBody>
      </p:sp>
    </p:spTree>
    <p:extLst>
      <p:ext uri="{BB962C8B-B14F-4D97-AF65-F5344CB8AC3E}">
        <p14:creationId xmlns:p14="http://schemas.microsoft.com/office/powerpoint/2010/main" val="523619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7C2C1-6782-85E8-27C6-3B65B9D16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59C1984-B57B-1ED2-3435-D6EC52174C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500" y="-684271"/>
            <a:ext cx="8390110" cy="1710965"/>
          </a:xfrm>
        </p:spPr>
        <p:txBody>
          <a:bodyPr>
            <a:normAutofit/>
          </a:bodyPr>
          <a:lstStyle/>
          <a:p>
            <a:r>
              <a:rPr lang="en-US" sz="2800"/>
              <a:t>Session 5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2C073A1-5F8B-6B6B-E3A6-2A8A23108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51620"/>
            <a:ext cx="12192000" cy="6961239"/>
            <a:chOff x="0" y="-61741"/>
            <a:chExt cx="12192000" cy="6961239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9227AE9-3ED5-F041-E1DF-579522F36E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61741"/>
              <a:ext cx="12192000" cy="6961239"/>
            </a:xfrm>
            <a:prstGeom prst="rect">
              <a:avLst/>
            </a:prstGeom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A99553A-C34D-0C81-E2B4-1F5D20118B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0677" y="5336946"/>
              <a:ext cx="8030308" cy="141554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Disability:IN Inclusion Works logo">
            <a:extLst>
              <a:ext uri="{FF2B5EF4-FFF2-40B4-BE49-F238E27FC236}">
                <a16:creationId xmlns:a16="http://schemas.microsoft.com/office/drawing/2014/main" id="{4DF3FD8F-9A99-2BCB-7B98-A71861CF9C6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330" r="54"/>
          <a:stretch/>
        </p:blipFill>
        <p:spPr>
          <a:xfrm>
            <a:off x="224500" y="0"/>
            <a:ext cx="6588895" cy="197210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6B93D5-5F2E-2019-E6EE-D5AC1DBD3A90}"/>
              </a:ext>
            </a:extLst>
          </p:cNvPr>
          <p:cNvSpPr txBox="1"/>
          <p:nvPr/>
        </p:nvSpPr>
        <p:spPr>
          <a:xfrm>
            <a:off x="390905" y="2030711"/>
            <a:ext cx="978548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Catalysts for Change: How Executive Sponsors Fuel Disability Inclusion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06360C-97F4-EC95-47B2-6D3F1444B761}"/>
              </a:ext>
            </a:extLst>
          </p:cNvPr>
          <p:cNvSpPr txBox="1"/>
          <p:nvPr/>
        </p:nvSpPr>
        <p:spPr>
          <a:xfrm>
            <a:off x="390905" y="3843646"/>
            <a:ext cx="11218503" cy="181588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Panelists: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 Burke, SVP, Global Quality &amp; Regulatory, Boston Scientific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David Sneddon, Vice President, </a:t>
            </a:r>
            <a:r>
              <a:rPr lang="en-US" sz="20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gTech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Ads </a:t>
            </a:r>
            <a:r>
              <a:rPr lang="en-US" sz="20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EMEA,Google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</a:pPr>
            <a:endParaRPr lang="en-US" sz="1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Moderator: 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Michelle </a:t>
            </a:r>
            <a:r>
              <a:rPr lang="en-US" sz="20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Maybaum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Corporate Disability Inclusion Consultant, Disability:IN</a:t>
            </a:r>
          </a:p>
          <a:p>
            <a:pPr>
              <a:lnSpc>
                <a:spcPct val="100000"/>
              </a:lnSpc>
            </a:pPr>
            <a:endParaRPr lang="en-US" sz="1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Facilitator: 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 Rubin, Corporate Disability Inclusion Consultant, Disability:IN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777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DDB1F-1478-B0D5-C4C6-1D8DCC7E6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501A3-A7B5-8A5A-0D36-B952BAD90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09" y="141904"/>
            <a:ext cx="10515600" cy="1039337"/>
          </a:xfrm>
        </p:spPr>
        <p:txBody>
          <a:bodyPr anchor="ctr"/>
          <a:lstStyle/>
          <a:p>
            <a:r>
              <a:rPr lang="en-US"/>
              <a:t>Conference Housekeeping </a:t>
            </a:r>
            <a:r>
              <a:rPr lang="en-US">
                <a:solidFill>
                  <a:schemeClr val="bg1"/>
                </a:solidFill>
              </a:rPr>
              <a:t>Session</a:t>
            </a:r>
            <a:r>
              <a:rPr lang="en-US" baseline="0">
                <a:solidFill>
                  <a:schemeClr val="bg1"/>
                </a:solidFill>
              </a:rPr>
              <a:t> 5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30" name="Picture 29" descr="Disability:IN’s blue and green :IN logo&#10;&#10;">
            <a:extLst>
              <a:ext uri="{FF2B5EF4-FFF2-40B4-BE49-F238E27FC236}">
                <a16:creationId xmlns:a16="http://schemas.microsoft.com/office/drawing/2014/main" id="{620CE765-3658-1740-7D0A-93F266CFB6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8917" y="141904"/>
            <a:ext cx="870555" cy="870555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BA76BD16-2833-E190-8BD9-BC1101269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0217" y="1152204"/>
            <a:ext cx="2906364" cy="620026"/>
            <a:chOff x="830217" y="1152204"/>
            <a:chExt cx="2906364" cy="62002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CD4764A-A1B8-40FB-0820-A9F1A736C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830218" y="1772230"/>
              <a:ext cx="2906363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D2808F94-059B-B742-D77F-68BF470A0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830217" y="1152204"/>
              <a:ext cx="556805" cy="556805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67C512ED-4578-1A7F-CF31-0EC4DC721515}"/>
              </a:ext>
            </a:extLst>
          </p:cNvPr>
          <p:cNvSpPr txBox="1"/>
          <p:nvPr/>
        </p:nvSpPr>
        <p:spPr>
          <a:xfrm>
            <a:off x="830217" y="1782392"/>
            <a:ext cx="31119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Session Help</a:t>
            </a:r>
          </a:p>
          <a:p>
            <a:endParaRPr lang="en-US" sz="800">
              <a:solidFill>
                <a:srgbClr val="262C65"/>
              </a:solidFill>
              <a:latin typeface="Arial" panose="020B0604020202020204" pitchFamily="34" charset="0"/>
            </a:endParaRP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All attendee microphones are muted.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Use the Q&amp;A feature to communicate with Disability:IN or presenters.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cs typeface="Arial" panose="020B0604020202020204" pitchFamily="34" charset="0"/>
              </a:rPr>
              <a:t>You may need to reboot your computer or try logging out &amp; back in to resolve any technical issues.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6DB2808-B265-52F8-9A93-31B17518DC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06940" y="1118751"/>
            <a:ext cx="2906363" cy="637375"/>
            <a:chOff x="4306940" y="1118751"/>
            <a:chExt cx="2906363" cy="637375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317F710-C5B6-F977-A28F-30F9B5746C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4306940" y="1749693"/>
              <a:ext cx="2906363" cy="0"/>
            </a:xfrm>
            <a:prstGeom prst="line">
              <a:avLst/>
            </a:prstGeom>
            <a:ln w="57150">
              <a:solidFill>
                <a:srgbClr val="38B4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78853E85-4E09-A093-92CC-C649C0BCCFD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4306940" y="1118751"/>
              <a:ext cx="637375" cy="637375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EEA4F35-9831-35EA-1481-6626A0091FA2}"/>
              </a:ext>
            </a:extLst>
          </p:cNvPr>
          <p:cNvSpPr txBox="1"/>
          <p:nvPr/>
        </p:nvSpPr>
        <p:spPr>
          <a:xfrm>
            <a:off x="4306940" y="1772231"/>
            <a:ext cx="30899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CART </a:t>
            </a:r>
          </a:p>
          <a:p>
            <a:endParaRPr lang="en-US" sz="800" b="1"/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English captions are available on-screen.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Captioning in additional languages available via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StreamText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 link provided in </a:t>
            </a:r>
            <a:r>
              <a:rPr lang="en-US" sz="1200">
                <a:cs typeface="Arial" panose="020B0604020202020204" pitchFamily="34" charset="0"/>
              </a:rPr>
              <a:t>the meeting materials.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5280604-5A20-FAC9-33E6-463F4868E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735171" y="1118751"/>
            <a:ext cx="2906363" cy="629186"/>
            <a:chOff x="7735171" y="1118751"/>
            <a:chExt cx="2906363" cy="629186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3213C57-D3FE-8620-31E6-53997B41B3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7735171" y="1747937"/>
              <a:ext cx="2906363" cy="0"/>
            </a:xfrm>
            <a:prstGeom prst="line">
              <a:avLst/>
            </a:prstGeom>
            <a:ln w="57150">
              <a:solidFill>
                <a:srgbClr val="007A4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 descr="A green hands making a gesture&#10;&#10;AI-generated content may be incorrect.">
              <a:extLst>
                <a:ext uri="{FF2B5EF4-FFF2-40B4-BE49-F238E27FC236}">
                  <a16:creationId xmlns:a16="http://schemas.microsoft.com/office/drawing/2014/main" id="{286ECC2D-9BFA-3084-B1EC-2E83B0DE51F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735171" y="1118751"/>
              <a:ext cx="546733" cy="54673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CCC03B09-6366-8EF0-14CB-D2B95D938B8A}"/>
              </a:ext>
            </a:extLst>
          </p:cNvPr>
          <p:cNvSpPr txBox="1"/>
          <p:nvPr/>
        </p:nvSpPr>
        <p:spPr>
          <a:xfrm>
            <a:off x="7735171" y="1772231"/>
            <a:ext cx="31165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ASL Interpretation</a:t>
            </a:r>
          </a:p>
          <a:p>
            <a:endParaRPr lang="en-US" sz="800" b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American Sign Language is provided on screen.</a:t>
            </a:r>
            <a:endParaRPr lang="en-US" sz="160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90077CA-2D83-DA41-9669-CA24DD1088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0218" y="3563543"/>
            <a:ext cx="2906363" cy="678656"/>
            <a:chOff x="830218" y="3563543"/>
            <a:chExt cx="2906363" cy="67865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8A2111F-B24C-DC67-58A3-FCF7C29F96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830218" y="4242199"/>
              <a:ext cx="2906363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1D1ED266-32FF-7DD2-8C47-7A5373F5950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830218" y="3563543"/>
              <a:ext cx="556805" cy="556805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5E03CA2-36F9-22E7-F995-2DE25EF01858}"/>
              </a:ext>
            </a:extLst>
          </p:cNvPr>
          <p:cNvSpPr txBox="1"/>
          <p:nvPr/>
        </p:nvSpPr>
        <p:spPr>
          <a:xfrm>
            <a:off x="830217" y="4254345"/>
            <a:ext cx="31119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Asking Questions</a:t>
            </a:r>
          </a:p>
          <a:p>
            <a:endParaRPr lang="en-US" sz="800"/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Submit questions throughout the session via the Q&amp;A box.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Live Q&amp;A will be the last 15 minutes of the session.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cs typeface="Arial" panose="020B0604020202020204" pitchFamily="34" charset="0"/>
              </a:rPr>
              <a:t>We will answer as many questions as possible but may not get to every question.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53FE3D0-957A-3238-7471-9AB791082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06940" y="3522351"/>
            <a:ext cx="2906363" cy="719848"/>
            <a:chOff x="4306940" y="3522351"/>
            <a:chExt cx="2906363" cy="719848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E15721F-7D0A-BC23-E9D3-2271D5E77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4306940" y="4242199"/>
              <a:ext cx="2906363" cy="0"/>
            </a:xfrm>
            <a:prstGeom prst="line">
              <a:avLst/>
            </a:prstGeom>
            <a:ln w="57150">
              <a:solidFill>
                <a:srgbClr val="38B4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9C5EBDB8-D47F-9A85-0C98-E100E4869D6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4306940" y="3522351"/>
              <a:ext cx="637375" cy="637375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49422DC-28F0-D304-315B-6BB39D2E7CF1}"/>
              </a:ext>
            </a:extLst>
          </p:cNvPr>
          <p:cNvSpPr txBox="1"/>
          <p:nvPr/>
        </p:nvSpPr>
        <p:spPr>
          <a:xfrm>
            <a:off x="4306940" y="4254345"/>
            <a:ext cx="30899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Session Recordings</a:t>
            </a:r>
          </a:p>
          <a:p>
            <a:endParaRPr lang="en-US" sz="800" b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Sessions are being recorded.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An email will be sent with access and viewing instructions after the conference. </a:t>
            </a:r>
          </a:p>
        </p:txBody>
      </p:sp>
    </p:spTree>
    <p:extLst>
      <p:ext uri="{BB962C8B-B14F-4D97-AF65-F5344CB8AC3E}">
        <p14:creationId xmlns:p14="http://schemas.microsoft.com/office/powerpoint/2010/main" val="1257334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65392-39E4-0827-BED9-B5BB27A46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B298AC-F884-7544-27FC-417992B9A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500" y="-684271"/>
            <a:ext cx="8390110" cy="1710965"/>
          </a:xfrm>
        </p:spPr>
        <p:txBody>
          <a:bodyPr>
            <a:normAutofit/>
          </a:bodyPr>
          <a:lstStyle/>
          <a:p>
            <a:r>
              <a:rPr lang="en-US" sz="2800"/>
              <a:t>Session 7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6F47728-E8A4-D24C-54F6-B5D7B1B89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51620"/>
            <a:ext cx="12192000" cy="6961239"/>
            <a:chOff x="0" y="-61741"/>
            <a:chExt cx="12192000" cy="6961239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66D1F44E-CD49-FE61-84A6-5A389D74D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61741"/>
              <a:ext cx="12192000" cy="6961239"/>
            </a:xfrm>
            <a:prstGeom prst="rect">
              <a:avLst/>
            </a:prstGeom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2BD9CB18-5826-4A2A-06DD-2D0866263F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0677" y="5336946"/>
              <a:ext cx="8030308" cy="141554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Disability:IN Inclusion Works logo">
            <a:extLst>
              <a:ext uri="{FF2B5EF4-FFF2-40B4-BE49-F238E27FC236}">
                <a16:creationId xmlns:a16="http://schemas.microsoft.com/office/drawing/2014/main" id="{20FBE3D2-BD2D-B574-2B25-4BB9D3A6988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330" r="54"/>
          <a:stretch/>
        </p:blipFill>
        <p:spPr>
          <a:xfrm>
            <a:off x="224500" y="0"/>
            <a:ext cx="6588895" cy="197210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21F6F89-DA4D-816A-9E10-03ABF7112FA0}"/>
              </a:ext>
            </a:extLst>
          </p:cNvPr>
          <p:cNvSpPr txBox="1"/>
          <p:nvPr/>
        </p:nvSpPr>
        <p:spPr>
          <a:xfrm>
            <a:off x="390905" y="2030711"/>
            <a:ext cx="978548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Beyond the Workplace: Extending Disability Inclusion to Products and Services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D09F3B-7041-C626-83F0-EAF79CF716EF}"/>
              </a:ext>
            </a:extLst>
          </p:cNvPr>
          <p:cNvSpPr txBox="1"/>
          <p:nvPr/>
        </p:nvSpPr>
        <p:spPr>
          <a:xfrm>
            <a:off x="390905" y="3319557"/>
            <a:ext cx="11218503" cy="181588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Panelists: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Vanessa Abrahams-John, SVP HR NAM &amp; Global DEI, Adidas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Francesca Harvey, Apparel Designer, Adidas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Christopher Cowger, SVP &amp; GM, Global Consumer, eCommerce &amp; Online Experience, Dell Technologies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 Charles, Accessibility &amp; Fairness Lead, Lyft</a:t>
            </a:r>
          </a:p>
          <a:p>
            <a:pPr>
              <a:lnSpc>
                <a:spcPct val="100000"/>
              </a:lnSpc>
            </a:pPr>
            <a:endParaRPr lang="en-US" sz="1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Moderator: 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Diana Domenech, Corporate Disability Inclusion Consultant, Disability:IN</a:t>
            </a:r>
          </a:p>
          <a:p>
            <a:pPr>
              <a:lnSpc>
                <a:spcPct val="100000"/>
              </a:lnSpc>
            </a:pPr>
            <a:endParaRPr lang="en-US" sz="1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Facilitator: 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Lorne Needle, Corporate Disability Inclusion Consultant, Disability:IN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244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7DC08-6158-2B6A-9767-3775DCA9C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D7DF2-4929-B7EC-0D21-C20560915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09" y="141904"/>
            <a:ext cx="10515600" cy="1039337"/>
          </a:xfrm>
        </p:spPr>
        <p:txBody>
          <a:bodyPr anchor="ctr"/>
          <a:lstStyle/>
          <a:p>
            <a:r>
              <a:rPr lang="en-US"/>
              <a:t>Conference Housekeeping </a:t>
            </a:r>
            <a:r>
              <a:rPr lang="en-US">
                <a:solidFill>
                  <a:schemeClr val="bg1"/>
                </a:solidFill>
              </a:rPr>
              <a:t>Session 7</a:t>
            </a:r>
          </a:p>
        </p:txBody>
      </p:sp>
      <p:pic>
        <p:nvPicPr>
          <p:cNvPr id="30" name="Picture 29" descr="Disability:IN’s blue and green :IN logo&#10;&#10;">
            <a:extLst>
              <a:ext uri="{FF2B5EF4-FFF2-40B4-BE49-F238E27FC236}">
                <a16:creationId xmlns:a16="http://schemas.microsoft.com/office/drawing/2014/main" id="{17E76227-D66E-6965-A74D-AE14E883F5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8917" y="141904"/>
            <a:ext cx="870555" cy="870555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92B5362F-3140-42F1-E998-A6A813700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0217" y="1152204"/>
            <a:ext cx="2906364" cy="620026"/>
            <a:chOff x="830217" y="1152204"/>
            <a:chExt cx="2906364" cy="62002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B19574-81D0-1519-186E-938307E0A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830218" y="1772230"/>
              <a:ext cx="2906363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410A1338-48F0-6CB3-BE11-4B2E0DD62D9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830217" y="1152204"/>
              <a:ext cx="556805" cy="556805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DF78211-ABC9-7394-03F9-B4E7BCE390A4}"/>
              </a:ext>
            </a:extLst>
          </p:cNvPr>
          <p:cNvSpPr txBox="1"/>
          <p:nvPr/>
        </p:nvSpPr>
        <p:spPr>
          <a:xfrm>
            <a:off x="830217" y="1782392"/>
            <a:ext cx="31119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Session Help</a:t>
            </a:r>
          </a:p>
          <a:p>
            <a:endParaRPr lang="en-US" sz="800">
              <a:solidFill>
                <a:srgbClr val="262C65"/>
              </a:solidFill>
              <a:latin typeface="Arial" panose="020B0604020202020204" pitchFamily="34" charset="0"/>
            </a:endParaRP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All attendee microphones are muted.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Use the Q&amp;A feature to communicate with Disability:IN or presenters.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cs typeface="Arial" panose="020B0604020202020204" pitchFamily="34" charset="0"/>
              </a:rPr>
              <a:t>You may need to reboot your computer or try logging out &amp; back in to resolve any technical issues.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5D776B4-9C26-1B4A-A86A-282A2C8FD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06940" y="1118751"/>
            <a:ext cx="2906363" cy="637375"/>
            <a:chOff x="4306940" y="1118751"/>
            <a:chExt cx="2906363" cy="637375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EB9C02C-8AB6-5807-45EC-734D68F3C3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4306940" y="1749693"/>
              <a:ext cx="2906363" cy="0"/>
            </a:xfrm>
            <a:prstGeom prst="line">
              <a:avLst/>
            </a:prstGeom>
            <a:ln w="57150">
              <a:solidFill>
                <a:srgbClr val="38B4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EAEE6808-93CB-C108-DA56-3C9AD746692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4306940" y="1118751"/>
              <a:ext cx="637375" cy="637375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CB6024F-0DBE-532D-AFF6-29DC6F85AC73}"/>
              </a:ext>
            </a:extLst>
          </p:cNvPr>
          <p:cNvSpPr txBox="1"/>
          <p:nvPr/>
        </p:nvSpPr>
        <p:spPr>
          <a:xfrm>
            <a:off x="4306940" y="1772231"/>
            <a:ext cx="30899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CART </a:t>
            </a:r>
          </a:p>
          <a:p>
            <a:endParaRPr lang="en-US" sz="800" b="1"/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English captions are available on-screen.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Captioning in additional languages available via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StreamText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 link provided in </a:t>
            </a:r>
            <a:r>
              <a:rPr lang="en-US" sz="1200">
                <a:cs typeface="Arial" panose="020B0604020202020204" pitchFamily="34" charset="0"/>
              </a:rPr>
              <a:t>the meeting materials.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9D8903F-B985-B945-FB40-8C4A304561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735171" y="1118751"/>
            <a:ext cx="2906363" cy="629186"/>
            <a:chOff x="7735171" y="1118751"/>
            <a:chExt cx="2906363" cy="629186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6785AB7-F3BC-2644-E29A-087853B5C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7735171" y="1747937"/>
              <a:ext cx="2906363" cy="0"/>
            </a:xfrm>
            <a:prstGeom prst="line">
              <a:avLst/>
            </a:prstGeom>
            <a:ln w="57150">
              <a:solidFill>
                <a:srgbClr val="007A4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 descr="A green hands making a gesture&#10;&#10;AI-generated content may be incorrect.">
              <a:extLst>
                <a:ext uri="{FF2B5EF4-FFF2-40B4-BE49-F238E27FC236}">
                  <a16:creationId xmlns:a16="http://schemas.microsoft.com/office/drawing/2014/main" id="{27DD78A3-225B-4F17-28EC-E10B591B8A4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735171" y="1118751"/>
              <a:ext cx="546733" cy="54673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C4A6E62-654C-3D27-6F3A-65047AB811BB}"/>
              </a:ext>
            </a:extLst>
          </p:cNvPr>
          <p:cNvSpPr txBox="1"/>
          <p:nvPr/>
        </p:nvSpPr>
        <p:spPr>
          <a:xfrm>
            <a:off x="7735171" y="1772231"/>
            <a:ext cx="31165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ASL Interpretation</a:t>
            </a:r>
          </a:p>
          <a:p>
            <a:endParaRPr lang="en-US" sz="800" b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American Sign Language is provided on screen.</a:t>
            </a:r>
            <a:endParaRPr lang="en-US" sz="160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7074CAF-5D82-8F54-BAB5-1F5B2464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0218" y="3563543"/>
            <a:ext cx="2906363" cy="678656"/>
            <a:chOff x="830218" y="3563543"/>
            <a:chExt cx="2906363" cy="67865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F24D90-95CF-61D0-39D3-F7D446D007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830218" y="4242199"/>
              <a:ext cx="2906363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BC6DE0E0-C30B-988F-5660-FBEC7BDDECE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830218" y="3563543"/>
              <a:ext cx="556805" cy="556805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28706AE-60B7-C9FA-4484-36F9EE7DD28D}"/>
              </a:ext>
            </a:extLst>
          </p:cNvPr>
          <p:cNvSpPr txBox="1"/>
          <p:nvPr/>
        </p:nvSpPr>
        <p:spPr>
          <a:xfrm>
            <a:off x="830217" y="4254345"/>
            <a:ext cx="31119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Asking Questions</a:t>
            </a:r>
          </a:p>
          <a:p>
            <a:endParaRPr lang="en-US" sz="800"/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Submit questions throughout the session via the Q&amp;A box.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Live Q&amp;A will be the last 15 minutes of the session.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cs typeface="Arial" panose="020B0604020202020204" pitchFamily="34" charset="0"/>
              </a:rPr>
              <a:t>We will answer as many questions as possible but may not get to every question.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CB04A12-8F4D-0217-DF63-64F1DE729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06940" y="3522351"/>
            <a:ext cx="2906363" cy="719848"/>
            <a:chOff x="4306940" y="3522351"/>
            <a:chExt cx="2906363" cy="719848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ED3E47-D23B-2FC6-8A3F-7F420E5F7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4306940" y="4242199"/>
              <a:ext cx="2906363" cy="0"/>
            </a:xfrm>
            <a:prstGeom prst="line">
              <a:avLst/>
            </a:prstGeom>
            <a:ln w="57150">
              <a:solidFill>
                <a:srgbClr val="38B4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5C506894-2C9E-1D4B-3093-3345096836B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4306940" y="3522351"/>
              <a:ext cx="637375" cy="637375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60E0D37-C4CD-5E28-202C-2F6E1FD9A140}"/>
              </a:ext>
            </a:extLst>
          </p:cNvPr>
          <p:cNvSpPr txBox="1"/>
          <p:nvPr/>
        </p:nvSpPr>
        <p:spPr>
          <a:xfrm>
            <a:off x="4306940" y="4254345"/>
            <a:ext cx="30899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Session Recordings</a:t>
            </a:r>
          </a:p>
          <a:p>
            <a:endParaRPr lang="en-US" sz="800" b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Sessions are being recorded.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An email will be sent with access and viewing instructions after the conference. </a:t>
            </a:r>
          </a:p>
        </p:txBody>
      </p:sp>
    </p:spTree>
    <p:extLst>
      <p:ext uri="{BB962C8B-B14F-4D97-AF65-F5344CB8AC3E}">
        <p14:creationId xmlns:p14="http://schemas.microsoft.com/office/powerpoint/2010/main" val="544864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E5830-B2D1-BD7B-D403-D11BBA72D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E9F5208-1E5D-72A1-8B13-F4719142E6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500" y="-684271"/>
            <a:ext cx="8390110" cy="1710965"/>
          </a:xfrm>
        </p:spPr>
        <p:txBody>
          <a:bodyPr>
            <a:normAutofit/>
          </a:bodyPr>
          <a:lstStyle/>
          <a:p>
            <a:r>
              <a:rPr lang="en-US" sz="2800"/>
              <a:t>Session 9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1C7925B-20E2-8B6E-CDE0-703C1E101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51620"/>
            <a:ext cx="12192000" cy="6961239"/>
            <a:chOff x="0" y="-61741"/>
            <a:chExt cx="12192000" cy="6961239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2C9215D-AF7E-D3A9-BDA7-789FED0F54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61741"/>
              <a:ext cx="12192000" cy="6961239"/>
            </a:xfrm>
            <a:prstGeom prst="rect">
              <a:avLst/>
            </a:prstGeom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79AE68A9-1175-3172-ABFC-62553F173E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0677" y="5336946"/>
              <a:ext cx="8030308" cy="141554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Disability:IN Inclusion Works logo">
            <a:extLst>
              <a:ext uri="{FF2B5EF4-FFF2-40B4-BE49-F238E27FC236}">
                <a16:creationId xmlns:a16="http://schemas.microsoft.com/office/drawing/2014/main" id="{B4732262-18D5-F7AB-7704-DC969D2EAF7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330" r="54"/>
          <a:stretch/>
        </p:blipFill>
        <p:spPr>
          <a:xfrm>
            <a:off x="224500" y="0"/>
            <a:ext cx="6588895" cy="197210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B360C13-4ACE-B350-1F49-24F67E04383B}"/>
              </a:ext>
            </a:extLst>
          </p:cNvPr>
          <p:cNvSpPr txBox="1"/>
          <p:nvPr/>
        </p:nvSpPr>
        <p:spPr>
          <a:xfrm>
            <a:off x="390905" y="2030711"/>
            <a:ext cx="978548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Sustaining Disability Inclusion in a Changing World</a:t>
            </a:r>
          </a:p>
          <a:p>
            <a:endParaRPr lang="en-US" sz="32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F970D7-F158-4766-047D-7F54CA4E8700}"/>
              </a:ext>
            </a:extLst>
          </p:cNvPr>
          <p:cNvSpPr txBox="1"/>
          <p:nvPr/>
        </p:nvSpPr>
        <p:spPr>
          <a:xfrm>
            <a:off x="390905" y="3600371"/>
            <a:ext cx="11218503" cy="181588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Panelists: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Nate Bennett, Chief Diversity Officer, Comerica Bank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 Gonzalez, Accessibility Director, Elevance Health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Christopher </a:t>
            </a:r>
            <a:r>
              <a:rPr lang="en-US" sz="20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Bylone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van </a:t>
            </a:r>
            <a:r>
              <a:rPr lang="en-US" sz="20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Sandwyk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Global Head of Belonging; Inclusion, Diversity, Equity, &amp; Accessibility, Krispy Kreme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Moderator: 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Derek Shields, Corporate Disability Inclusion Consultant, Disability:IN</a:t>
            </a:r>
          </a:p>
          <a:p>
            <a:pPr>
              <a:lnSpc>
                <a:spcPct val="100000"/>
              </a:lnSpc>
            </a:pPr>
            <a:endParaRPr lang="en-US" sz="1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Facilitator: 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Laura Barbaro, Corporate Disability Inclusion Consultant, Disability:IN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718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F4E85-C64F-1768-614F-40FA07A08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33828-12A8-77D7-64DE-F6ACA04C4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09" y="141904"/>
            <a:ext cx="10515600" cy="1039337"/>
          </a:xfrm>
        </p:spPr>
        <p:txBody>
          <a:bodyPr anchor="ctr"/>
          <a:lstStyle/>
          <a:p>
            <a:r>
              <a:rPr lang="en-US"/>
              <a:t>Conference Housekeeping </a:t>
            </a:r>
            <a:r>
              <a:rPr lang="en-US">
                <a:solidFill>
                  <a:schemeClr val="bg1"/>
                </a:solidFill>
              </a:rPr>
              <a:t>Session 9</a:t>
            </a:r>
          </a:p>
        </p:txBody>
      </p:sp>
      <p:pic>
        <p:nvPicPr>
          <p:cNvPr id="30" name="Picture 29" descr="Disability:IN’s blue and green :IN logo&#10;&#10;">
            <a:extLst>
              <a:ext uri="{FF2B5EF4-FFF2-40B4-BE49-F238E27FC236}">
                <a16:creationId xmlns:a16="http://schemas.microsoft.com/office/drawing/2014/main" id="{E06D564C-E466-7967-3D24-7F8EC74B9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8917" y="141904"/>
            <a:ext cx="870555" cy="870555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9B801303-0E7E-D8F7-70DC-279E6530A8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0217" y="1152204"/>
            <a:ext cx="2906364" cy="620026"/>
            <a:chOff x="830217" y="1152204"/>
            <a:chExt cx="2906364" cy="62002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8A4BEBD-D8B9-9EB1-7601-D9832FB0FF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830218" y="1772230"/>
              <a:ext cx="2906363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83C5A4B2-2695-581C-0F63-BB6B14464C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830217" y="1152204"/>
              <a:ext cx="556805" cy="556805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5615662-F672-AA3D-777A-A2E0F362C82A}"/>
              </a:ext>
            </a:extLst>
          </p:cNvPr>
          <p:cNvSpPr txBox="1"/>
          <p:nvPr/>
        </p:nvSpPr>
        <p:spPr>
          <a:xfrm>
            <a:off x="830217" y="1782392"/>
            <a:ext cx="31119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Session Help</a:t>
            </a:r>
          </a:p>
          <a:p>
            <a:endParaRPr lang="en-US" sz="800">
              <a:solidFill>
                <a:srgbClr val="262C65"/>
              </a:solidFill>
              <a:latin typeface="Arial" panose="020B0604020202020204" pitchFamily="34" charset="0"/>
            </a:endParaRP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All attendee microphones are muted.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Use the Q&amp;A feature to communicate with Disability:IN or presenters.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cs typeface="Arial" panose="020B0604020202020204" pitchFamily="34" charset="0"/>
              </a:rPr>
              <a:t>You may need to reboot your computer or try logging out &amp; back in to resolve any technical issues.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0DE80BD-E726-A731-FD65-D644A443C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06940" y="1118751"/>
            <a:ext cx="2906363" cy="637375"/>
            <a:chOff x="4306940" y="1118751"/>
            <a:chExt cx="2906363" cy="637375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5D8E801-4580-EA4F-C787-61DB336E1C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4306940" y="1749693"/>
              <a:ext cx="2906363" cy="0"/>
            </a:xfrm>
            <a:prstGeom prst="line">
              <a:avLst/>
            </a:prstGeom>
            <a:ln w="57150">
              <a:solidFill>
                <a:srgbClr val="38B4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C590353F-01D0-3809-F33A-9521A4518D6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4306940" y="1118751"/>
              <a:ext cx="637375" cy="637375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2AC8C64E-EF13-A65E-3F06-7F9878C8B0BE}"/>
              </a:ext>
            </a:extLst>
          </p:cNvPr>
          <p:cNvSpPr txBox="1"/>
          <p:nvPr/>
        </p:nvSpPr>
        <p:spPr>
          <a:xfrm>
            <a:off x="4306940" y="1772231"/>
            <a:ext cx="30899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CART </a:t>
            </a:r>
          </a:p>
          <a:p>
            <a:endParaRPr lang="en-US" sz="800" b="1"/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English captions are available on-screen.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Captioning in additional languages available via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StreamText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 link provided in </a:t>
            </a:r>
            <a:r>
              <a:rPr lang="en-US" sz="1200">
                <a:cs typeface="Arial" panose="020B0604020202020204" pitchFamily="34" charset="0"/>
              </a:rPr>
              <a:t>the meeting materials.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2B856F6-8736-8249-64DC-18B9E5BC63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735171" y="1118751"/>
            <a:ext cx="2906363" cy="629186"/>
            <a:chOff x="7735171" y="1118751"/>
            <a:chExt cx="2906363" cy="629186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A42081B-8CC1-7EDC-96B0-90B04F6ECB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7735171" y="1747937"/>
              <a:ext cx="2906363" cy="0"/>
            </a:xfrm>
            <a:prstGeom prst="line">
              <a:avLst/>
            </a:prstGeom>
            <a:ln w="57150">
              <a:solidFill>
                <a:srgbClr val="007A4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 descr="A green hands making a gesture&#10;&#10;AI-generated content may be incorrect.">
              <a:extLst>
                <a:ext uri="{FF2B5EF4-FFF2-40B4-BE49-F238E27FC236}">
                  <a16:creationId xmlns:a16="http://schemas.microsoft.com/office/drawing/2014/main" id="{C7C5E9BC-C33C-3C4C-0AB7-339A3A23672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735171" y="1118751"/>
              <a:ext cx="546733" cy="54673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FF215005-B708-0206-FDFC-7106642AE7B9}"/>
              </a:ext>
            </a:extLst>
          </p:cNvPr>
          <p:cNvSpPr txBox="1"/>
          <p:nvPr/>
        </p:nvSpPr>
        <p:spPr>
          <a:xfrm>
            <a:off x="7735171" y="1772231"/>
            <a:ext cx="31165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ASL Interpretation</a:t>
            </a:r>
          </a:p>
          <a:p>
            <a:endParaRPr lang="en-US" sz="800" b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American Sign Language is provided on screen.</a:t>
            </a:r>
            <a:endParaRPr lang="en-US" sz="160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0C0ED59-5364-FC7C-24C1-D9E20E7A9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0218" y="3563543"/>
            <a:ext cx="2906363" cy="678656"/>
            <a:chOff x="830218" y="3563543"/>
            <a:chExt cx="2906363" cy="67865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F99F0C-1C6E-9217-F203-83AE746414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830218" y="4242199"/>
              <a:ext cx="2906363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AB2802C4-F3DC-F37E-BA77-DDD31FCC2B5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830218" y="3563543"/>
              <a:ext cx="556805" cy="556805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C30AFF3-9406-5ABA-D561-314A7DB1A34A}"/>
              </a:ext>
            </a:extLst>
          </p:cNvPr>
          <p:cNvSpPr txBox="1"/>
          <p:nvPr/>
        </p:nvSpPr>
        <p:spPr>
          <a:xfrm>
            <a:off x="830217" y="4254345"/>
            <a:ext cx="31119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Asking Questions</a:t>
            </a:r>
          </a:p>
          <a:p>
            <a:endParaRPr lang="en-US" sz="800"/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Submit questions throughout the session via the Q&amp;A box.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Live Q&amp;A will be the last 15 minutes of the session. 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cs typeface="Arial" panose="020B0604020202020204" pitchFamily="34" charset="0"/>
              </a:rPr>
              <a:t>We will answer as many questions as possible but may not get to every question.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384B4C8-E529-44A7-E271-440528113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06940" y="3522351"/>
            <a:ext cx="2906363" cy="719848"/>
            <a:chOff x="4306940" y="3522351"/>
            <a:chExt cx="2906363" cy="719848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DDC449F-9F4D-5453-9823-B289DB11A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4306940" y="4242199"/>
              <a:ext cx="2906363" cy="0"/>
            </a:xfrm>
            <a:prstGeom prst="line">
              <a:avLst/>
            </a:prstGeom>
            <a:ln w="57150">
              <a:solidFill>
                <a:srgbClr val="38B4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0A2FEFAE-1DA2-7941-1A0E-0C19BC824FB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4306940" y="3522351"/>
              <a:ext cx="637375" cy="637375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5E2498B-FBEE-D789-7EDA-050534B6AB79}"/>
              </a:ext>
            </a:extLst>
          </p:cNvPr>
          <p:cNvSpPr txBox="1"/>
          <p:nvPr/>
        </p:nvSpPr>
        <p:spPr>
          <a:xfrm>
            <a:off x="4306940" y="4254345"/>
            <a:ext cx="30899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Session Recordings</a:t>
            </a:r>
          </a:p>
          <a:p>
            <a:endParaRPr lang="en-US" sz="800" b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Sessions are being recorded.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An email will be sent with access and viewing instructions after the conference. </a:t>
            </a:r>
          </a:p>
        </p:txBody>
      </p:sp>
    </p:spTree>
    <p:extLst>
      <p:ext uri="{BB962C8B-B14F-4D97-AF65-F5344CB8AC3E}">
        <p14:creationId xmlns:p14="http://schemas.microsoft.com/office/powerpoint/2010/main" val="3402125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4D8A6-1AC5-8561-8204-F28117A41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8246C19-A2AF-CB94-2BD8-2F60D36B77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500" y="-684271"/>
            <a:ext cx="8390110" cy="1710965"/>
          </a:xfrm>
        </p:spPr>
        <p:txBody>
          <a:bodyPr>
            <a:normAutofit/>
          </a:bodyPr>
          <a:lstStyle/>
          <a:p>
            <a:r>
              <a:rPr lang="en-US" sz="2800"/>
              <a:t>Session 11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ABA4497-7096-5761-4D93-165E4345A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51620"/>
            <a:ext cx="12192000" cy="6961239"/>
            <a:chOff x="0" y="-61741"/>
            <a:chExt cx="12192000" cy="6961239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9A61959-CCF0-EF35-F958-3EF130E39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61741"/>
              <a:ext cx="12192000" cy="6961239"/>
            </a:xfrm>
            <a:prstGeom prst="rect">
              <a:avLst/>
            </a:prstGeom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B3F8BA7C-E065-CC13-E3EE-307D7170C3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0677" y="5336946"/>
              <a:ext cx="8030308" cy="141554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Disability:IN Inclusion Works logo">
            <a:extLst>
              <a:ext uri="{FF2B5EF4-FFF2-40B4-BE49-F238E27FC236}">
                <a16:creationId xmlns:a16="http://schemas.microsoft.com/office/drawing/2014/main" id="{5D9EB381-8141-CB92-0062-AD4D2F4994D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330" r="54"/>
          <a:stretch/>
        </p:blipFill>
        <p:spPr>
          <a:xfrm>
            <a:off x="224500" y="0"/>
            <a:ext cx="6588895" cy="197210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D209F2-D3B9-5CF9-FB19-6C683582DA5E}"/>
              </a:ext>
            </a:extLst>
          </p:cNvPr>
          <p:cNvSpPr txBox="1"/>
          <p:nvPr/>
        </p:nvSpPr>
        <p:spPr>
          <a:xfrm>
            <a:off x="390905" y="2030711"/>
            <a:ext cx="97854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Tech Industry Breakout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E0947D-9E0B-AC77-0A9B-28BB76D77E2D}"/>
              </a:ext>
            </a:extLst>
          </p:cNvPr>
          <p:cNvSpPr txBox="1"/>
          <p:nvPr/>
        </p:nvSpPr>
        <p:spPr>
          <a:xfrm>
            <a:off x="390905" y="3334574"/>
            <a:ext cx="11218503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>
                <a:solidFill>
                  <a:schemeClr val="bg1"/>
                </a:solidFill>
                <a:latin typeface="Arial"/>
                <a:cs typeface="Arial"/>
              </a:rPr>
              <a:t>Speakers/Discussion Moderators: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/>
                <a:cs typeface="Arial"/>
              </a:rPr>
              <a:t>Weslie Ricks, Manager, Accessibility, Equinix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Giselle Martinez, Global Director, Diversity, Equity &amp; Inclusion, Johnson Controls 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/>
                <a:cs typeface="Arial"/>
              </a:rPr>
              <a:t>Kaylee Misch, Diversity, Equity &amp; Inclusion Program Manager, TD SYNNEX</a:t>
            </a:r>
            <a:endParaRPr lang="en-US" sz="2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Hailee Bastien, Talent Engagement &amp; Sourcing Lead, Zoom Communications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>
                <a:solidFill>
                  <a:schemeClr val="bg1"/>
                </a:solidFill>
                <a:latin typeface="Arial"/>
                <a:cs typeface="Arial"/>
              </a:rPr>
              <a:t>Hosts: </a:t>
            </a:r>
            <a:r>
              <a:rPr lang="en-US" sz="2000">
                <a:solidFill>
                  <a:schemeClr val="bg1"/>
                </a:solidFill>
                <a:latin typeface="Arial"/>
                <a:cs typeface="Arial"/>
              </a:rPr>
              <a:t>Dana Vandecoevering &amp; Lee Rubin, Corporate Disability Inclusion Consultants, Disability:IN</a:t>
            </a:r>
          </a:p>
          <a:p>
            <a:pPr>
              <a:lnSpc>
                <a:spcPct val="100000"/>
              </a:lnSpc>
            </a:pPr>
            <a:endParaRPr lang="en-US" sz="1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92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isabilityIN01">
      <a:dk1>
        <a:srgbClr val="242C65"/>
      </a:dk1>
      <a:lt1>
        <a:srgbClr val="FFFFFF"/>
      </a:lt1>
      <a:dk2>
        <a:srgbClr val="047BC1"/>
      </a:dk2>
      <a:lt2>
        <a:srgbClr val="EBEBF1"/>
      </a:lt2>
      <a:accent1>
        <a:srgbClr val="242C65"/>
      </a:accent1>
      <a:accent2>
        <a:srgbClr val="047BC1"/>
      </a:accent2>
      <a:accent3>
        <a:srgbClr val="3EAF49"/>
      </a:accent3>
      <a:accent4>
        <a:srgbClr val="00794B"/>
      </a:accent4>
      <a:accent5>
        <a:srgbClr val="888CAB"/>
      </a:accent5>
      <a:accent6>
        <a:srgbClr val="C3C5D5"/>
      </a:accent6>
      <a:hlink>
        <a:srgbClr val="242C65"/>
      </a:hlink>
      <a:folHlink>
        <a:srgbClr val="242C6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_PPT_template" id="{82A5F5ED-3CFD-EA43-A5D6-0F599246F2C2}" vid="{B5DD762F-1565-954C-B79C-9878CFF907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AE04DCDBE0874B8BDB61306C065688" ma:contentTypeVersion="17" ma:contentTypeDescription="Create a new document." ma:contentTypeScope="" ma:versionID="ff48261d551ca1a9feaeb9149c2f12bd">
  <xsd:schema xmlns:xsd="http://www.w3.org/2001/XMLSchema" xmlns:xs="http://www.w3.org/2001/XMLSchema" xmlns:p="http://schemas.microsoft.com/office/2006/metadata/properties" xmlns:ns2="8b4f4ecf-2de3-4a40-a488-6bcc691868f6" xmlns:ns3="cd34924e-cfd4-41ec-83e4-30cc3e6c50be" xmlns:ns4="683ced28-26b2-4107-93d4-ed5ab1f3ad11" targetNamespace="http://schemas.microsoft.com/office/2006/metadata/properties" ma:root="true" ma:fieldsID="9dc7444c7f0392c55cbd01d8f0ce88f6" ns2:_="" ns3:_="" ns4:_="">
    <xsd:import namespace="8b4f4ecf-2de3-4a40-a488-6bcc691868f6"/>
    <xsd:import namespace="cd34924e-cfd4-41ec-83e4-30cc3e6c50be"/>
    <xsd:import namespace="683ced28-26b2-4107-93d4-ed5ab1f3ad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PhotoDescrip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4f4ecf-2de3-4a40-a488-6bcc691868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PhotoDescription" ma:index="18" nillable="true" ma:displayName="Photo Description" ma:format="Dropdown" ma:internalName="PhotoDescription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d3b34f89-55c0-4529-b847-efbab5f406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4924e-cfd4-41ec-83e4-30cc3e6c5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3ced28-26b2-4107-93d4-ed5ab1f3ad11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dda0989c-1f1b-410e-a8d4-8320bb7a3163}" ma:internalName="TaxCatchAll" ma:showField="CatchAllData" ma:web="683ced28-26b2-4107-93d4-ed5ab1f3ad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hotoDescription xmlns="8b4f4ecf-2de3-4a40-a488-6bcc691868f6" xsi:nil="true"/>
    <TaxCatchAll xmlns="683ced28-26b2-4107-93d4-ed5ab1f3ad11" xsi:nil="true"/>
    <lcf76f155ced4ddcb4097134ff3c332f xmlns="8b4f4ecf-2de3-4a40-a488-6bcc691868f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B6DCD2B-49DB-4445-824C-65BB69226F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4CE044-DD30-468C-9BB4-46BF1F69F2CE}">
  <ds:schemaRefs>
    <ds:schemaRef ds:uri="683ced28-26b2-4107-93d4-ed5ab1f3ad11"/>
    <ds:schemaRef ds:uri="8b4f4ecf-2de3-4a40-a488-6bcc691868f6"/>
    <ds:schemaRef ds:uri="cd34924e-cfd4-41ec-83e4-30cc3e6c50b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81B6105-05C8-4AF5-B341-DC96DBE0381F}">
  <ds:schemaRefs>
    <ds:schemaRef ds:uri="683ced28-26b2-4107-93d4-ed5ab1f3ad11"/>
    <ds:schemaRef ds:uri="8b4f4ecf-2de3-4a40-a488-6bcc691868f6"/>
    <ds:schemaRef ds:uri="cd34924e-cfd4-41ec-83e4-30cc3e6c50b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11</Slides>
  <Notes>9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Session 2</vt:lpstr>
      <vt:lpstr>Conference Housekeeping Session 2</vt:lpstr>
      <vt:lpstr>Session 5</vt:lpstr>
      <vt:lpstr>Conference Housekeeping Session 5</vt:lpstr>
      <vt:lpstr>Session 7</vt:lpstr>
      <vt:lpstr>Conference Housekeeping Session 7</vt:lpstr>
      <vt:lpstr>Session 9</vt:lpstr>
      <vt:lpstr>Conference Housekeeping Session 9</vt:lpstr>
      <vt:lpstr>Session 11</vt:lpstr>
      <vt:lpstr>Breakout Room Moderators/Topics:</vt:lpstr>
      <vt:lpstr>How to Join a Breakout Room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Inclusion Works London Meeting</dc:title>
  <dc:creator>Brian Horn</dc:creator>
  <cp:revision>3</cp:revision>
  <cp:lastPrinted>2020-01-07T22:00:03Z</cp:lastPrinted>
  <dcterms:created xsi:type="dcterms:W3CDTF">2019-11-08T17:56:18Z</dcterms:created>
  <dcterms:modified xsi:type="dcterms:W3CDTF">2025-03-06T16:49:51Z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0x01010085AE04DCDBE0874B8BDB61306C065688</vt:lpwstr>
  </property>
</Properties>
</file>