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1275" r:id="rId6"/>
    <p:sldId id="266" r:id="rId7"/>
    <p:sldId id="265" r:id="rId8"/>
    <p:sldId id="263" r:id="rId9"/>
    <p:sldId id="267" r:id="rId10"/>
    <p:sldId id="2147478794" r:id="rId11"/>
    <p:sldId id="2147478795" r:id="rId12"/>
    <p:sldId id="1188" r:id="rId13"/>
    <p:sldId id="2147376788" r:id="rId14"/>
    <p:sldId id="1316" r:id="rId15"/>
    <p:sldId id="2147376785" r:id="rId16"/>
    <p:sldId id="2147376789" r:id="rId17"/>
    <p:sldId id="1189" r:id="rId18"/>
    <p:sldId id="2147376787" r:id="rId19"/>
    <p:sldId id="257" r:id="rId20"/>
    <p:sldId id="258" r:id="rId21"/>
    <p:sldId id="259" r:id="rId22"/>
    <p:sldId id="260" r:id="rId23"/>
    <p:sldId id="2147376815" r:id="rId24"/>
    <p:sldId id="262" r:id="rId25"/>
    <p:sldId id="214737681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409E97CA-1CC1-7242-9A5C-28B1377AA8EB}">
          <p14:sldIdLst>
            <p14:sldId id="256"/>
            <p14:sldId id="1275"/>
            <p14:sldId id="266"/>
            <p14:sldId id="265"/>
            <p14:sldId id="263"/>
            <p14:sldId id="267"/>
            <p14:sldId id="2147478794"/>
            <p14:sldId id="2147478795"/>
            <p14:sldId id="1188"/>
            <p14:sldId id="2147376788"/>
            <p14:sldId id="1316"/>
            <p14:sldId id="2147376785"/>
            <p14:sldId id="2147376789"/>
            <p14:sldId id="1189"/>
            <p14:sldId id="2147376787"/>
            <p14:sldId id="257"/>
            <p14:sldId id="258"/>
            <p14:sldId id="259"/>
            <p14:sldId id="260"/>
            <p14:sldId id="2147376815"/>
            <p14:sldId id="262"/>
            <p14:sldId id="21473768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8AC190-0D7C-07DB-3C8B-A7E54C75DE89}" name="Cara Pelletier" initials="" userId="S::cara@disabilityin.org::f702af84-00cc-4513-8b3e-edd5bd35e0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7BC1"/>
    <a:srgbClr val="4BE45C"/>
    <a:srgbClr val="007A4B"/>
    <a:srgbClr val="A718A4"/>
    <a:srgbClr val="38B449"/>
    <a:srgbClr val="3A76BC"/>
    <a:srgbClr val="ECECEC"/>
    <a:srgbClr val="00A1D9"/>
    <a:srgbClr val="0B55AE"/>
    <a:srgbClr val="252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3E210-52F3-5340-B050-95AEE648BE20}" v="303" dt="2025-02-26T20:16:44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20-C449-AC91-B4AB4333A83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20-C449-AC91-B4AB4333A831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20-C449-AC91-B4AB4333A831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20-C449-AC91-B4AB4333A8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97-B445-9B53-7278A3E6E80C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97-B445-9B53-7278A3E6E8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97-B445-9B53-7278A3E6E80C}"/>
              </c:ext>
            </c:extLst>
          </c:dPt>
          <c:dLbls>
            <c:delete val="1"/>
          </c:dLbls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QUARTER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</c:v>
                </c:pt>
                <c:pt idx="1">
                  <c:v>9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97-B445-9B53-7278A3E6E80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6465A-A750-41A7-8E15-1B389C60F7F6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066D0D-0394-4ACF-B65F-CBBFEEB1C961}">
      <dgm:prSet/>
      <dgm:spPr/>
      <dgm:t>
        <a:bodyPr/>
        <a:lstStyle/>
        <a:p>
          <a:r>
            <a:rPr lang="en-US"/>
            <a:t>Husband</a:t>
          </a:r>
        </a:p>
      </dgm:t>
    </dgm:pt>
    <dgm:pt modelId="{01C2F656-F7BD-467F-977E-7490E54A40A7}" type="parTrans" cxnId="{71FBE1E1-68EC-4AA0-B9D7-6BB812CEC2E2}">
      <dgm:prSet/>
      <dgm:spPr/>
      <dgm:t>
        <a:bodyPr/>
        <a:lstStyle/>
        <a:p>
          <a:endParaRPr lang="en-US"/>
        </a:p>
      </dgm:t>
    </dgm:pt>
    <dgm:pt modelId="{3C794D12-F056-4B9E-8ECD-20930D3D1858}" type="sibTrans" cxnId="{71FBE1E1-68EC-4AA0-B9D7-6BB812CEC2E2}">
      <dgm:prSet/>
      <dgm:spPr/>
      <dgm:t>
        <a:bodyPr/>
        <a:lstStyle/>
        <a:p>
          <a:endParaRPr lang="en-US"/>
        </a:p>
      </dgm:t>
    </dgm:pt>
    <dgm:pt modelId="{F68CC92A-2E96-44F0-8330-D4F4150007FE}">
      <dgm:prSet/>
      <dgm:spPr/>
      <dgm:t>
        <a:bodyPr/>
        <a:lstStyle/>
        <a:p>
          <a:r>
            <a:rPr lang="en-US"/>
            <a:t>Father</a:t>
          </a:r>
        </a:p>
      </dgm:t>
    </dgm:pt>
    <dgm:pt modelId="{C1F43D5F-0664-457E-B8F1-0F6FB1A036CB}" type="parTrans" cxnId="{3DB6BB3A-5A9C-4ED3-9200-FDBAAB3DE509}">
      <dgm:prSet/>
      <dgm:spPr/>
      <dgm:t>
        <a:bodyPr/>
        <a:lstStyle/>
        <a:p>
          <a:endParaRPr lang="en-US"/>
        </a:p>
      </dgm:t>
    </dgm:pt>
    <dgm:pt modelId="{47BA9D3B-2C64-4F59-B036-13682FE7A094}" type="sibTrans" cxnId="{3DB6BB3A-5A9C-4ED3-9200-FDBAAB3DE509}">
      <dgm:prSet/>
      <dgm:spPr/>
      <dgm:t>
        <a:bodyPr/>
        <a:lstStyle/>
        <a:p>
          <a:endParaRPr lang="en-US"/>
        </a:p>
      </dgm:t>
    </dgm:pt>
    <dgm:pt modelId="{0CB0FA88-1F86-48A2-84FE-D25BCDEF2C08}">
      <dgm:prSet/>
      <dgm:spPr/>
      <dgm:t>
        <a:bodyPr/>
        <a:lstStyle/>
        <a:p>
          <a:r>
            <a:rPr lang="en-US"/>
            <a:t>Son</a:t>
          </a:r>
        </a:p>
      </dgm:t>
    </dgm:pt>
    <dgm:pt modelId="{EB868B5D-9A34-4C5F-A0C8-6DB366026564}" type="parTrans" cxnId="{B68A033E-F07E-4B4A-AFF9-359BAE4EA6C9}">
      <dgm:prSet/>
      <dgm:spPr/>
      <dgm:t>
        <a:bodyPr/>
        <a:lstStyle/>
        <a:p>
          <a:endParaRPr lang="en-US"/>
        </a:p>
      </dgm:t>
    </dgm:pt>
    <dgm:pt modelId="{2FF13CC5-5947-4A81-B1D8-D5BB83D89D89}" type="sibTrans" cxnId="{B68A033E-F07E-4B4A-AFF9-359BAE4EA6C9}">
      <dgm:prSet/>
      <dgm:spPr/>
      <dgm:t>
        <a:bodyPr/>
        <a:lstStyle/>
        <a:p>
          <a:endParaRPr lang="en-US"/>
        </a:p>
      </dgm:t>
    </dgm:pt>
    <dgm:pt modelId="{459F87B5-B854-4908-84B3-2EA37EAFDCF1}">
      <dgm:prSet/>
      <dgm:spPr/>
      <dgm:t>
        <a:bodyPr/>
        <a:lstStyle/>
        <a:p>
          <a:r>
            <a:rPr lang="en-US"/>
            <a:t>Brother</a:t>
          </a:r>
        </a:p>
      </dgm:t>
    </dgm:pt>
    <dgm:pt modelId="{48DC82F6-7D83-44B1-B95A-7502430548B2}" type="parTrans" cxnId="{33F1D4B0-853A-45E1-824F-0340AC235555}">
      <dgm:prSet/>
      <dgm:spPr/>
      <dgm:t>
        <a:bodyPr/>
        <a:lstStyle/>
        <a:p>
          <a:endParaRPr lang="en-US"/>
        </a:p>
      </dgm:t>
    </dgm:pt>
    <dgm:pt modelId="{A530EAAA-06E8-4191-A1CE-33E78BE38FE4}" type="sibTrans" cxnId="{33F1D4B0-853A-45E1-824F-0340AC235555}">
      <dgm:prSet/>
      <dgm:spPr/>
      <dgm:t>
        <a:bodyPr/>
        <a:lstStyle/>
        <a:p>
          <a:endParaRPr lang="en-US"/>
        </a:p>
      </dgm:t>
    </dgm:pt>
    <dgm:pt modelId="{6F45C451-3095-4EDA-AC87-08ED8DD202CC}">
      <dgm:prSet/>
      <dgm:spPr/>
      <dgm:t>
        <a:bodyPr/>
        <a:lstStyle/>
        <a:p>
          <a:r>
            <a:rPr lang="en-US"/>
            <a:t>Leader</a:t>
          </a:r>
        </a:p>
      </dgm:t>
    </dgm:pt>
    <dgm:pt modelId="{C9CF1963-3263-4E4F-9D1A-A8DBE9362D4B}" type="parTrans" cxnId="{9D981EB3-A9A8-45A4-8315-4DC518243C24}">
      <dgm:prSet/>
      <dgm:spPr/>
      <dgm:t>
        <a:bodyPr/>
        <a:lstStyle/>
        <a:p>
          <a:endParaRPr lang="en-US"/>
        </a:p>
      </dgm:t>
    </dgm:pt>
    <dgm:pt modelId="{72F688AA-5A6F-4BBC-BB94-FD86AA72D5D3}" type="sibTrans" cxnId="{9D981EB3-A9A8-45A4-8315-4DC518243C24}">
      <dgm:prSet/>
      <dgm:spPr/>
      <dgm:t>
        <a:bodyPr/>
        <a:lstStyle/>
        <a:p>
          <a:endParaRPr lang="en-US"/>
        </a:p>
      </dgm:t>
    </dgm:pt>
    <dgm:pt modelId="{FB35EE7E-AB4D-4A4D-938A-229CD1295237}">
      <dgm:prSet/>
      <dgm:spPr/>
      <dgm:t>
        <a:bodyPr/>
        <a:lstStyle/>
        <a:p>
          <a:r>
            <a:rPr lang="en-US"/>
            <a:t>Business Owner</a:t>
          </a:r>
        </a:p>
      </dgm:t>
    </dgm:pt>
    <dgm:pt modelId="{8A7A4986-7328-423F-B82B-D8DAECC23713}" type="parTrans" cxnId="{2600D9B4-B2CE-468B-BCDF-558F6CB3E41F}">
      <dgm:prSet/>
      <dgm:spPr/>
      <dgm:t>
        <a:bodyPr/>
        <a:lstStyle/>
        <a:p>
          <a:endParaRPr lang="en-US"/>
        </a:p>
      </dgm:t>
    </dgm:pt>
    <dgm:pt modelId="{C3DD4089-B33E-44E0-9A87-DBCBD78470BA}" type="sibTrans" cxnId="{2600D9B4-B2CE-468B-BCDF-558F6CB3E41F}">
      <dgm:prSet/>
      <dgm:spPr/>
      <dgm:t>
        <a:bodyPr/>
        <a:lstStyle/>
        <a:p>
          <a:endParaRPr lang="en-US"/>
        </a:p>
      </dgm:t>
    </dgm:pt>
    <dgm:pt modelId="{7F7DD2C8-9DEB-4EE7-8D38-B0651CE7C181}">
      <dgm:prSet/>
      <dgm:spPr/>
      <dgm:t>
        <a:bodyPr/>
        <a:lstStyle/>
        <a:p>
          <a:r>
            <a:rPr lang="en-US"/>
            <a:t>Public Speaker</a:t>
          </a:r>
        </a:p>
      </dgm:t>
    </dgm:pt>
    <dgm:pt modelId="{A9F9ADE1-09AB-4389-ADA7-AD204BC76742}" type="parTrans" cxnId="{5BA46EE6-1DA2-4F3B-BCA9-A21B8A7C755E}">
      <dgm:prSet/>
      <dgm:spPr/>
      <dgm:t>
        <a:bodyPr/>
        <a:lstStyle/>
        <a:p>
          <a:endParaRPr lang="en-US"/>
        </a:p>
      </dgm:t>
    </dgm:pt>
    <dgm:pt modelId="{69E6137E-F00B-43B3-974A-F6E8134456EB}" type="sibTrans" cxnId="{5BA46EE6-1DA2-4F3B-BCA9-A21B8A7C755E}">
      <dgm:prSet/>
      <dgm:spPr/>
      <dgm:t>
        <a:bodyPr/>
        <a:lstStyle/>
        <a:p>
          <a:endParaRPr lang="en-US"/>
        </a:p>
      </dgm:t>
    </dgm:pt>
    <dgm:pt modelId="{2083C574-C20C-48DE-8235-105FAE147BCA}">
      <dgm:prSet/>
      <dgm:spPr/>
      <dgm:t>
        <a:bodyPr/>
        <a:lstStyle/>
        <a:p>
          <a:r>
            <a:rPr lang="en-US"/>
            <a:t>Mental Health Advocate and Community Leader</a:t>
          </a:r>
        </a:p>
      </dgm:t>
    </dgm:pt>
    <dgm:pt modelId="{920DEDE8-5F8A-4C50-9F6E-75746440E0F9}" type="parTrans" cxnId="{E540AE8D-25CB-4D35-8A16-95E3A77CB2EB}">
      <dgm:prSet/>
      <dgm:spPr/>
      <dgm:t>
        <a:bodyPr/>
        <a:lstStyle/>
        <a:p>
          <a:endParaRPr lang="en-US"/>
        </a:p>
      </dgm:t>
    </dgm:pt>
    <dgm:pt modelId="{7954FA5C-3C12-44A0-AE39-62B3C48E8172}" type="sibTrans" cxnId="{E540AE8D-25CB-4D35-8A16-95E3A77CB2EB}">
      <dgm:prSet/>
      <dgm:spPr/>
      <dgm:t>
        <a:bodyPr/>
        <a:lstStyle/>
        <a:p>
          <a:endParaRPr lang="en-US"/>
        </a:p>
      </dgm:t>
    </dgm:pt>
    <dgm:pt modelId="{0F9D2415-9C63-4CF8-871F-6AD83FFCD734}">
      <dgm:prSet/>
      <dgm:spPr/>
      <dgm:t>
        <a:bodyPr/>
        <a:lstStyle/>
        <a:p>
          <a:r>
            <a:rPr lang="en-US"/>
            <a:t>Multimedia Producer</a:t>
          </a:r>
        </a:p>
      </dgm:t>
    </dgm:pt>
    <dgm:pt modelId="{CAED1CAE-8B09-4D91-8941-737B4074A6DB}" type="parTrans" cxnId="{8568BA2A-B4AD-4332-B9B6-05436F71167F}">
      <dgm:prSet/>
      <dgm:spPr/>
      <dgm:t>
        <a:bodyPr/>
        <a:lstStyle/>
        <a:p>
          <a:endParaRPr lang="en-US"/>
        </a:p>
      </dgm:t>
    </dgm:pt>
    <dgm:pt modelId="{51C3300C-2778-4909-9BB6-335C36A53106}" type="sibTrans" cxnId="{8568BA2A-B4AD-4332-B9B6-05436F71167F}">
      <dgm:prSet/>
      <dgm:spPr/>
      <dgm:t>
        <a:bodyPr/>
        <a:lstStyle/>
        <a:p>
          <a:endParaRPr lang="en-US"/>
        </a:p>
      </dgm:t>
    </dgm:pt>
    <dgm:pt modelId="{A6E62CEC-3CCC-407F-AF0F-71C074D3B624}">
      <dgm:prSet/>
      <dgm:spPr/>
      <dgm:t>
        <a:bodyPr/>
        <a:lstStyle/>
        <a:p>
          <a:r>
            <a:rPr lang="en-US"/>
            <a:t>Career and Life Coach</a:t>
          </a:r>
        </a:p>
      </dgm:t>
    </dgm:pt>
    <dgm:pt modelId="{C9FA76EE-897D-4F94-B578-56A785BFADE5}" type="parTrans" cxnId="{3F4047AD-718F-4B71-872E-885103CD28CF}">
      <dgm:prSet/>
      <dgm:spPr/>
      <dgm:t>
        <a:bodyPr/>
        <a:lstStyle/>
        <a:p>
          <a:endParaRPr lang="en-US"/>
        </a:p>
      </dgm:t>
    </dgm:pt>
    <dgm:pt modelId="{3798E525-42DD-4F75-9F3B-B9296396777D}" type="sibTrans" cxnId="{3F4047AD-718F-4B71-872E-885103CD28CF}">
      <dgm:prSet/>
      <dgm:spPr/>
      <dgm:t>
        <a:bodyPr/>
        <a:lstStyle/>
        <a:p>
          <a:endParaRPr lang="en-US"/>
        </a:p>
      </dgm:t>
    </dgm:pt>
    <dgm:pt modelId="{6E0429F6-993B-4C6B-98D5-7FE112EC8A79}">
      <dgm:prSet/>
      <dgm:spPr/>
      <dgm:t>
        <a:bodyPr/>
        <a:lstStyle/>
        <a:p>
          <a:r>
            <a:rPr lang="en-US"/>
            <a:t>REI Investor</a:t>
          </a:r>
        </a:p>
      </dgm:t>
    </dgm:pt>
    <dgm:pt modelId="{CD3F56B9-A4D3-4B82-B5A5-09AA924E98B1}" type="parTrans" cxnId="{79751A51-C43D-40A8-BCC1-06F9E81F6177}">
      <dgm:prSet/>
      <dgm:spPr/>
      <dgm:t>
        <a:bodyPr/>
        <a:lstStyle/>
        <a:p>
          <a:endParaRPr lang="en-US"/>
        </a:p>
      </dgm:t>
    </dgm:pt>
    <dgm:pt modelId="{FECA05BF-D94E-4626-B04D-CF54D60F8838}" type="sibTrans" cxnId="{79751A51-C43D-40A8-BCC1-06F9E81F6177}">
      <dgm:prSet/>
      <dgm:spPr/>
      <dgm:t>
        <a:bodyPr/>
        <a:lstStyle/>
        <a:p>
          <a:endParaRPr lang="en-US"/>
        </a:p>
      </dgm:t>
    </dgm:pt>
    <dgm:pt modelId="{D43D6633-C482-42C1-BD02-6D3DB522475A}">
      <dgm:prSet/>
      <dgm:spPr/>
      <dgm:t>
        <a:bodyPr/>
        <a:lstStyle/>
        <a:p>
          <a:r>
            <a:rPr lang="en-US"/>
            <a:t>Social Media Influencer</a:t>
          </a:r>
        </a:p>
      </dgm:t>
    </dgm:pt>
    <dgm:pt modelId="{DD6B8839-BC47-4F65-9D81-4779D01E63A8}" type="parTrans" cxnId="{EC605C75-F2B0-45AD-B2E6-2A8B59B27C92}">
      <dgm:prSet/>
      <dgm:spPr/>
      <dgm:t>
        <a:bodyPr/>
        <a:lstStyle/>
        <a:p>
          <a:endParaRPr lang="en-US"/>
        </a:p>
      </dgm:t>
    </dgm:pt>
    <dgm:pt modelId="{02EF1129-F6C6-46B6-B3C2-B0516256FDF4}" type="sibTrans" cxnId="{EC605C75-F2B0-45AD-B2E6-2A8B59B27C92}">
      <dgm:prSet/>
      <dgm:spPr/>
      <dgm:t>
        <a:bodyPr/>
        <a:lstStyle/>
        <a:p>
          <a:endParaRPr lang="en-US"/>
        </a:p>
      </dgm:t>
    </dgm:pt>
    <dgm:pt modelId="{0C3FBA41-7C82-409D-B827-01DD36CF6664}">
      <dgm:prSet/>
      <dgm:spPr/>
      <dgm:t>
        <a:bodyPr/>
        <a:lstStyle/>
        <a:p>
          <a:r>
            <a:rPr lang="en-US"/>
            <a:t>Pray for me!</a:t>
          </a:r>
        </a:p>
      </dgm:t>
    </dgm:pt>
    <dgm:pt modelId="{7ADF9327-66B4-4A19-9A22-9F6FEFB55AC7}" type="parTrans" cxnId="{1FB43105-1E53-461A-8194-180DE5B980CA}">
      <dgm:prSet/>
      <dgm:spPr/>
      <dgm:t>
        <a:bodyPr/>
        <a:lstStyle/>
        <a:p>
          <a:endParaRPr lang="en-US"/>
        </a:p>
      </dgm:t>
    </dgm:pt>
    <dgm:pt modelId="{F5D03E9B-8352-49B8-9544-604F95DCE8E2}" type="sibTrans" cxnId="{1FB43105-1E53-461A-8194-180DE5B980CA}">
      <dgm:prSet/>
      <dgm:spPr/>
      <dgm:t>
        <a:bodyPr/>
        <a:lstStyle/>
        <a:p>
          <a:endParaRPr lang="en-US"/>
        </a:p>
      </dgm:t>
    </dgm:pt>
    <dgm:pt modelId="{D2D5B09F-D8B5-394D-B150-6DD8271855EA}" type="pres">
      <dgm:prSet presAssocID="{EFF6465A-A750-41A7-8E15-1B389C60F7F6}" presName="diagram" presStyleCnt="0">
        <dgm:presLayoutVars>
          <dgm:dir/>
          <dgm:resizeHandles val="exact"/>
        </dgm:presLayoutVars>
      </dgm:prSet>
      <dgm:spPr/>
    </dgm:pt>
    <dgm:pt modelId="{F1E86780-E0EA-CC45-94FB-6A00CD0E15EA}" type="pres">
      <dgm:prSet presAssocID="{58066D0D-0394-4ACF-B65F-CBBFEEB1C961}" presName="node" presStyleLbl="node1" presStyleIdx="0" presStyleCnt="13">
        <dgm:presLayoutVars>
          <dgm:bulletEnabled val="1"/>
        </dgm:presLayoutVars>
      </dgm:prSet>
      <dgm:spPr/>
    </dgm:pt>
    <dgm:pt modelId="{660CD718-E263-2D41-B583-C1620762DC36}" type="pres">
      <dgm:prSet presAssocID="{3C794D12-F056-4B9E-8ECD-20930D3D1858}" presName="sibTrans" presStyleCnt="0"/>
      <dgm:spPr/>
    </dgm:pt>
    <dgm:pt modelId="{1BBB015F-2DEF-5243-A07C-B4301F3E2BE2}" type="pres">
      <dgm:prSet presAssocID="{F68CC92A-2E96-44F0-8330-D4F4150007FE}" presName="node" presStyleLbl="node1" presStyleIdx="1" presStyleCnt="13">
        <dgm:presLayoutVars>
          <dgm:bulletEnabled val="1"/>
        </dgm:presLayoutVars>
      </dgm:prSet>
      <dgm:spPr/>
    </dgm:pt>
    <dgm:pt modelId="{F6181F18-E304-E948-A599-248AC8A4FFF2}" type="pres">
      <dgm:prSet presAssocID="{47BA9D3B-2C64-4F59-B036-13682FE7A094}" presName="sibTrans" presStyleCnt="0"/>
      <dgm:spPr/>
    </dgm:pt>
    <dgm:pt modelId="{AD5BEA04-EBBA-5442-B3B9-8997FC8790C1}" type="pres">
      <dgm:prSet presAssocID="{0CB0FA88-1F86-48A2-84FE-D25BCDEF2C08}" presName="node" presStyleLbl="node1" presStyleIdx="2" presStyleCnt="13">
        <dgm:presLayoutVars>
          <dgm:bulletEnabled val="1"/>
        </dgm:presLayoutVars>
      </dgm:prSet>
      <dgm:spPr/>
    </dgm:pt>
    <dgm:pt modelId="{A4384661-8BB7-344B-93ED-BC68185F2116}" type="pres">
      <dgm:prSet presAssocID="{2FF13CC5-5947-4A81-B1D8-D5BB83D89D89}" presName="sibTrans" presStyleCnt="0"/>
      <dgm:spPr/>
    </dgm:pt>
    <dgm:pt modelId="{7C0793BF-8FEE-AD4A-97FF-6366E50E7249}" type="pres">
      <dgm:prSet presAssocID="{459F87B5-B854-4908-84B3-2EA37EAFDCF1}" presName="node" presStyleLbl="node1" presStyleIdx="3" presStyleCnt="13">
        <dgm:presLayoutVars>
          <dgm:bulletEnabled val="1"/>
        </dgm:presLayoutVars>
      </dgm:prSet>
      <dgm:spPr/>
    </dgm:pt>
    <dgm:pt modelId="{97499C8C-F810-5E41-A0E7-77D4BD5BC3B7}" type="pres">
      <dgm:prSet presAssocID="{A530EAAA-06E8-4191-A1CE-33E78BE38FE4}" presName="sibTrans" presStyleCnt="0"/>
      <dgm:spPr/>
    </dgm:pt>
    <dgm:pt modelId="{D336C368-49B0-0241-B530-B166DF5F16D4}" type="pres">
      <dgm:prSet presAssocID="{6F45C451-3095-4EDA-AC87-08ED8DD202CC}" presName="node" presStyleLbl="node1" presStyleIdx="4" presStyleCnt="13">
        <dgm:presLayoutVars>
          <dgm:bulletEnabled val="1"/>
        </dgm:presLayoutVars>
      </dgm:prSet>
      <dgm:spPr/>
    </dgm:pt>
    <dgm:pt modelId="{92F45E5A-2C19-CA4D-9D97-5B7994C36DAB}" type="pres">
      <dgm:prSet presAssocID="{72F688AA-5A6F-4BBC-BB94-FD86AA72D5D3}" presName="sibTrans" presStyleCnt="0"/>
      <dgm:spPr/>
    </dgm:pt>
    <dgm:pt modelId="{9A3F3061-1BE8-F744-BFBC-61076010B679}" type="pres">
      <dgm:prSet presAssocID="{FB35EE7E-AB4D-4A4D-938A-229CD1295237}" presName="node" presStyleLbl="node1" presStyleIdx="5" presStyleCnt="13">
        <dgm:presLayoutVars>
          <dgm:bulletEnabled val="1"/>
        </dgm:presLayoutVars>
      </dgm:prSet>
      <dgm:spPr/>
    </dgm:pt>
    <dgm:pt modelId="{CA2BCD87-757C-F04D-AE3C-E3636D7C9642}" type="pres">
      <dgm:prSet presAssocID="{C3DD4089-B33E-44E0-9A87-DBCBD78470BA}" presName="sibTrans" presStyleCnt="0"/>
      <dgm:spPr/>
    </dgm:pt>
    <dgm:pt modelId="{A2E8743B-E544-9444-A09C-CB30DC5E29E3}" type="pres">
      <dgm:prSet presAssocID="{7F7DD2C8-9DEB-4EE7-8D38-B0651CE7C181}" presName="node" presStyleLbl="node1" presStyleIdx="6" presStyleCnt="13">
        <dgm:presLayoutVars>
          <dgm:bulletEnabled val="1"/>
        </dgm:presLayoutVars>
      </dgm:prSet>
      <dgm:spPr/>
    </dgm:pt>
    <dgm:pt modelId="{F875414B-28F7-504E-897C-253133A07DCF}" type="pres">
      <dgm:prSet presAssocID="{69E6137E-F00B-43B3-974A-F6E8134456EB}" presName="sibTrans" presStyleCnt="0"/>
      <dgm:spPr/>
    </dgm:pt>
    <dgm:pt modelId="{C93CD3A4-A087-CF45-9530-EEB1771B49CD}" type="pres">
      <dgm:prSet presAssocID="{2083C574-C20C-48DE-8235-105FAE147BCA}" presName="node" presStyleLbl="node1" presStyleIdx="7" presStyleCnt="13">
        <dgm:presLayoutVars>
          <dgm:bulletEnabled val="1"/>
        </dgm:presLayoutVars>
      </dgm:prSet>
      <dgm:spPr/>
    </dgm:pt>
    <dgm:pt modelId="{25C87796-11CA-FC45-994B-57C55D92B2C8}" type="pres">
      <dgm:prSet presAssocID="{7954FA5C-3C12-44A0-AE39-62B3C48E8172}" presName="sibTrans" presStyleCnt="0"/>
      <dgm:spPr/>
    </dgm:pt>
    <dgm:pt modelId="{5B249E9F-EC71-0E40-877B-E8F935ACBA6A}" type="pres">
      <dgm:prSet presAssocID="{0F9D2415-9C63-4CF8-871F-6AD83FFCD734}" presName="node" presStyleLbl="node1" presStyleIdx="8" presStyleCnt="13">
        <dgm:presLayoutVars>
          <dgm:bulletEnabled val="1"/>
        </dgm:presLayoutVars>
      </dgm:prSet>
      <dgm:spPr/>
    </dgm:pt>
    <dgm:pt modelId="{C2761B0E-539B-F643-ADCA-3A4199E4DA53}" type="pres">
      <dgm:prSet presAssocID="{51C3300C-2778-4909-9BB6-335C36A53106}" presName="sibTrans" presStyleCnt="0"/>
      <dgm:spPr/>
    </dgm:pt>
    <dgm:pt modelId="{DD1FFC86-0D0D-A648-94F6-B24AA6CBF345}" type="pres">
      <dgm:prSet presAssocID="{A6E62CEC-3CCC-407F-AF0F-71C074D3B624}" presName="node" presStyleLbl="node1" presStyleIdx="9" presStyleCnt="13">
        <dgm:presLayoutVars>
          <dgm:bulletEnabled val="1"/>
        </dgm:presLayoutVars>
      </dgm:prSet>
      <dgm:spPr/>
    </dgm:pt>
    <dgm:pt modelId="{1FBAAE74-743A-B34F-9839-8C67334C565B}" type="pres">
      <dgm:prSet presAssocID="{3798E525-42DD-4F75-9F3B-B9296396777D}" presName="sibTrans" presStyleCnt="0"/>
      <dgm:spPr/>
    </dgm:pt>
    <dgm:pt modelId="{16E806CF-A2A0-CD43-952E-3010880C2056}" type="pres">
      <dgm:prSet presAssocID="{6E0429F6-993B-4C6B-98D5-7FE112EC8A79}" presName="node" presStyleLbl="node1" presStyleIdx="10" presStyleCnt="13">
        <dgm:presLayoutVars>
          <dgm:bulletEnabled val="1"/>
        </dgm:presLayoutVars>
      </dgm:prSet>
      <dgm:spPr/>
    </dgm:pt>
    <dgm:pt modelId="{03650011-E815-8546-95AF-CC4A794A8749}" type="pres">
      <dgm:prSet presAssocID="{FECA05BF-D94E-4626-B04D-CF54D60F8838}" presName="sibTrans" presStyleCnt="0"/>
      <dgm:spPr/>
    </dgm:pt>
    <dgm:pt modelId="{E2C5634F-E055-5D43-BE18-28B055BD7A89}" type="pres">
      <dgm:prSet presAssocID="{D43D6633-C482-42C1-BD02-6D3DB522475A}" presName="node" presStyleLbl="node1" presStyleIdx="11" presStyleCnt="13">
        <dgm:presLayoutVars>
          <dgm:bulletEnabled val="1"/>
        </dgm:presLayoutVars>
      </dgm:prSet>
      <dgm:spPr/>
    </dgm:pt>
    <dgm:pt modelId="{6B66EBB3-5E4D-F148-BAD9-B6B63EF93B8A}" type="pres">
      <dgm:prSet presAssocID="{02EF1129-F6C6-46B6-B3C2-B0516256FDF4}" presName="sibTrans" presStyleCnt="0"/>
      <dgm:spPr/>
    </dgm:pt>
    <dgm:pt modelId="{863500B9-BE34-474E-A595-6E2F7F26BEED}" type="pres">
      <dgm:prSet presAssocID="{0C3FBA41-7C82-409D-B827-01DD36CF6664}" presName="node" presStyleLbl="node1" presStyleIdx="12" presStyleCnt="13">
        <dgm:presLayoutVars>
          <dgm:bulletEnabled val="1"/>
        </dgm:presLayoutVars>
      </dgm:prSet>
      <dgm:spPr/>
    </dgm:pt>
  </dgm:ptLst>
  <dgm:cxnLst>
    <dgm:cxn modelId="{CFACB501-FD87-0D4D-B228-4FB3E1764D62}" type="presOf" srcId="{6F45C451-3095-4EDA-AC87-08ED8DD202CC}" destId="{D336C368-49B0-0241-B530-B166DF5F16D4}" srcOrd="0" destOrd="0" presId="urn:microsoft.com/office/officeart/2005/8/layout/default"/>
    <dgm:cxn modelId="{1FB43105-1E53-461A-8194-180DE5B980CA}" srcId="{EFF6465A-A750-41A7-8E15-1B389C60F7F6}" destId="{0C3FBA41-7C82-409D-B827-01DD36CF6664}" srcOrd="12" destOrd="0" parTransId="{7ADF9327-66B4-4A19-9A22-9F6FEFB55AC7}" sibTransId="{F5D03E9B-8352-49B8-9544-604F95DCE8E2}"/>
    <dgm:cxn modelId="{8568BA2A-B4AD-4332-B9B6-05436F71167F}" srcId="{EFF6465A-A750-41A7-8E15-1B389C60F7F6}" destId="{0F9D2415-9C63-4CF8-871F-6AD83FFCD734}" srcOrd="8" destOrd="0" parTransId="{CAED1CAE-8B09-4D91-8941-737B4074A6DB}" sibTransId="{51C3300C-2778-4909-9BB6-335C36A53106}"/>
    <dgm:cxn modelId="{3DB6BB3A-5A9C-4ED3-9200-FDBAAB3DE509}" srcId="{EFF6465A-A750-41A7-8E15-1B389C60F7F6}" destId="{F68CC92A-2E96-44F0-8330-D4F4150007FE}" srcOrd="1" destOrd="0" parTransId="{C1F43D5F-0664-457E-B8F1-0F6FB1A036CB}" sibTransId="{47BA9D3B-2C64-4F59-B036-13682FE7A094}"/>
    <dgm:cxn modelId="{B68A033E-F07E-4B4A-AFF9-359BAE4EA6C9}" srcId="{EFF6465A-A750-41A7-8E15-1B389C60F7F6}" destId="{0CB0FA88-1F86-48A2-84FE-D25BCDEF2C08}" srcOrd="2" destOrd="0" parTransId="{EB868B5D-9A34-4C5F-A0C8-6DB366026564}" sibTransId="{2FF13CC5-5947-4A81-B1D8-D5BB83D89D89}"/>
    <dgm:cxn modelId="{E8F05B5B-81A8-2243-AC55-A6558B40D081}" type="presOf" srcId="{0C3FBA41-7C82-409D-B827-01DD36CF6664}" destId="{863500B9-BE34-474E-A595-6E2F7F26BEED}" srcOrd="0" destOrd="0" presId="urn:microsoft.com/office/officeart/2005/8/layout/default"/>
    <dgm:cxn modelId="{D23B1B5F-2663-2A4B-B55E-69931F939D3F}" type="presOf" srcId="{0F9D2415-9C63-4CF8-871F-6AD83FFCD734}" destId="{5B249E9F-EC71-0E40-877B-E8F935ACBA6A}" srcOrd="0" destOrd="0" presId="urn:microsoft.com/office/officeart/2005/8/layout/default"/>
    <dgm:cxn modelId="{B42C1163-F3E1-A544-9E7F-0093C3D6E2F7}" type="presOf" srcId="{EFF6465A-A750-41A7-8E15-1B389C60F7F6}" destId="{D2D5B09F-D8B5-394D-B150-6DD8271855EA}" srcOrd="0" destOrd="0" presId="urn:microsoft.com/office/officeart/2005/8/layout/default"/>
    <dgm:cxn modelId="{51EE9348-F4E2-504A-8E47-475531D8C415}" type="presOf" srcId="{FB35EE7E-AB4D-4A4D-938A-229CD1295237}" destId="{9A3F3061-1BE8-F744-BFBC-61076010B679}" srcOrd="0" destOrd="0" presId="urn:microsoft.com/office/officeart/2005/8/layout/default"/>
    <dgm:cxn modelId="{79751A51-C43D-40A8-BCC1-06F9E81F6177}" srcId="{EFF6465A-A750-41A7-8E15-1B389C60F7F6}" destId="{6E0429F6-993B-4C6B-98D5-7FE112EC8A79}" srcOrd="10" destOrd="0" parTransId="{CD3F56B9-A4D3-4B82-B5A5-09AA924E98B1}" sibTransId="{FECA05BF-D94E-4626-B04D-CF54D60F8838}"/>
    <dgm:cxn modelId="{06315873-C372-5341-B619-939CE968A8FC}" type="presOf" srcId="{F68CC92A-2E96-44F0-8330-D4F4150007FE}" destId="{1BBB015F-2DEF-5243-A07C-B4301F3E2BE2}" srcOrd="0" destOrd="0" presId="urn:microsoft.com/office/officeart/2005/8/layout/default"/>
    <dgm:cxn modelId="{EC605C75-F2B0-45AD-B2E6-2A8B59B27C92}" srcId="{EFF6465A-A750-41A7-8E15-1B389C60F7F6}" destId="{D43D6633-C482-42C1-BD02-6D3DB522475A}" srcOrd="11" destOrd="0" parTransId="{DD6B8839-BC47-4F65-9D81-4779D01E63A8}" sibTransId="{02EF1129-F6C6-46B6-B3C2-B0516256FDF4}"/>
    <dgm:cxn modelId="{830D355A-1E82-C940-B896-C6FAFA317A72}" type="presOf" srcId="{6E0429F6-993B-4C6B-98D5-7FE112EC8A79}" destId="{16E806CF-A2A0-CD43-952E-3010880C2056}" srcOrd="0" destOrd="0" presId="urn:microsoft.com/office/officeart/2005/8/layout/default"/>
    <dgm:cxn modelId="{E540AE8D-25CB-4D35-8A16-95E3A77CB2EB}" srcId="{EFF6465A-A750-41A7-8E15-1B389C60F7F6}" destId="{2083C574-C20C-48DE-8235-105FAE147BCA}" srcOrd="7" destOrd="0" parTransId="{920DEDE8-5F8A-4C50-9F6E-75746440E0F9}" sibTransId="{7954FA5C-3C12-44A0-AE39-62B3C48E8172}"/>
    <dgm:cxn modelId="{CAD57B90-080C-FF44-A4F2-B3BA50D6F528}" type="presOf" srcId="{0CB0FA88-1F86-48A2-84FE-D25BCDEF2C08}" destId="{AD5BEA04-EBBA-5442-B3B9-8997FC8790C1}" srcOrd="0" destOrd="0" presId="urn:microsoft.com/office/officeart/2005/8/layout/default"/>
    <dgm:cxn modelId="{3F4047AD-718F-4B71-872E-885103CD28CF}" srcId="{EFF6465A-A750-41A7-8E15-1B389C60F7F6}" destId="{A6E62CEC-3CCC-407F-AF0F-71C074D3B624}" srcOrd="9" destOrd="0" parTransId="{C9FA76EE-897D-4F94-B578-56A785BFADE5}" sibTransId="{3798E525-42DD-4F75-9F3B-B9296396777D}"/>
    <dgm:cxn modelId="{855954B0-A2C5-EE4C-9F23-499445637A4C}" type="presOf" srcId="{D43D6633-C482-42C1-BD02-6D3DB522475A}" destId="{E2C5634F-E055-5D43-BE18-28B055BD7A89}" srcOrd="0" destOrd="0" presId="urn:microsoft.com/office/officeart/2005/8/layout/default"/>
    <dgm:cxn modelId="{33F1D4B0-853A-45E1-824F-0340AC235555}" srcId="{EFF6465A-A750-41A7-8E15-1B389C60F7F6}" destId="{459F87B5-B854-4908-84B3-2EA37EAFDCF1}" srcOrd="3" destOrd="0" parTransId="{48DC82F6-7D83-44B1-B95A-7502430548B2}" sibTransId="{A530EAAA-06E8-4191-A1CE-33E78BE38FE4}"/>
    <dgm:cxn modelId="{9D981EB3-A9A8-45A4-8315-4DC518243C24}" srcId="{EFF6465A-A750-41A7-8E15-1B389C60F7F6}" destId="{6F45C451-3095-4EDA-AC87-08ED8DD202CC}" srcOrd="4" destOrd="0" parTransId="{C9CF1963-3263-4E4F-9D1A-A8DBE9362D4B}" sibTransId="{72F688AA-5A6F-4BBC-BB94-FD86AA72D5D3}"/>
    <dgm:cxn modelId="{2600D9B4-B2CE-468B-BCDF-558F6CB3E41F}" srcId="{EFF6465A-A750-41A7-8E15-1B389C60F7F6}" destId="{FB35EE7E-AB4D-4A4D-938A-229CD1295237}" srcOrd="5" destOrd="0" parTransId="{8A7A4986-7328-423F-B82B-D8DAECC23713}" sibTransId="{C3DD4089-B33E-44E0-9A87-DBCBD78470BA}"/>
    <dgm:cxn modelId="{474E18B8-8B8A-8545-A7AE-78CC69276689}" type="presOf" srcId="{2083C574-C20C-48DE-8235-105FAE147BCA}" destId="{C93CD3A4-A087-CF45-9530-EEB1771B49CD}" srcOrd="0" destOrd="0" presId="urn:microsoft.com/office/officeart/2005/8/layout/default"/>
    <dgm:cxn modelId="{8CE45FD1-6756-324F-8D6E-433ACBD22D6E}" type="presOf" srcId="{A6E62CEC-3CCC-407F-AF0F-71C074D3B624}" destId="{DD1FFC86-0D0D-A648-94F6-B24AA6CBF345}" srcOrd="0" destOrd="0" presId="urn:microsoft.com/office/officeart/2005/8/layout/default"/>
    <dgm:cxn modelId="{71FBE1E1-68EC-4AA0-B9D7-6BB812CEC2E2}" srcId="{EFF6465A-A750-41A7-8E15-1B389C60F7F6}" destId="{58066D0D-0394-4ACF-B65F-CBBFEEB1C961}" srcOrd="0" destOrd="0" parTransId="{01C2F656-F7BD-467F-977E-7490E54A40A7}" sibTransId="{3C794D12-F056-4B9E-8ECD-20930D3D1858}"/>
    <dgm:cxn modelId="{5BA46EE6-1DA2-4F3B-BCA9-A21B8A7C755E}" srcId="{EFF6465A-A750-41A7-8E15-1B389C60F7F6}" destId="{7F7DD2C8-9DEB-4EE7-8D38-B0651CE7C181}" srcOrd="6" destOrd="0" parTransId="{A9F9ADE1-09AB-4389-ADA7-AD204BC76742}" sibTransId="{69E6137E-F00B-43B3-974A-F6E8134456EB}"/>
    <dgm:cxn modelId="{F64B91F2-F395-DF40-83EE-ABEC22BD9E64}" type="presOf" srcId="{58066D0D-0394-4ACF-B65F-CBBFEEB1C961}" destId="{F1E86780-E0EA-CC45-94FB-6A00CD0E15EA}" srcOrd="0" destOrd="0" presId="urn:microsoft.com/office/officeart/2005/8/layout/default"/>
    <dgm:cxn modelId="{089E1DFE-3D04-FB48-8153-31BD16ED78C9}" type="presOf" srcId="{7F7DD2C8-9DEB-4EE7-8D38-B0651CE7C181}" destId="{A2E8743B-E544-9444-A09C-CB30DC5E29E3}" srcOrd="0" destOrd="0" presId="urn:microsoft.com/office/officeart/2005/8/layout/default"/>
    <dgm:cxn modelId="{868159FE-6868-6341-A8E3-4002AEA90907}" type="presOf" srcId="{459F87B5-B854-4908-84B3-2EA37EAFDCF1}" destId="{7C0793BF-8FEE-AD4A-97FF-6366E50E7249}" srcOrd="0" destOrd="0" presId="urn:microsoft.com/office/officeart/2005/8/layout/default"/>
    <dgm:cxn modelId="{6E3A67DF-647F-694B-94C3-5BF90FFD5824}" type="presParOf" srcId="{D2D5B09F-D8B5-394D-B150-6DD8271855EA}" destId="{F1E86780-E0EA-CC45-94FB-6A00CD0E15EA}" srcOrd="0" destOrd="0" presId="urn:microsoft.com/office/officeart/2005/8/layout/default"/>
    <dgm:cxn modelId="{D1E28A14-3CF0-304E-B3BC-9EBF310A10D2}" type="presParOf" srcId="{D2D5B09F-D8B5-394D-B150-6DD8271855EA}" destId="{660CD718-E263-2D41-B583-C1620762DC36}" srcOrd="1" destOrd="0" presId="urn:microsoft.com/office/officeart/2005/8/layout/default"/>
    <dgm:cxn modelId="{6B077450-53F6-814A-A786-7F316C4908ED}" type="presParOf" srcId="{D2D5B09F-D8B5-394D-B150-6DD8271855EA}" destId="{1BBB015F-2DEF-5243-A07C-B4301F3E2BE2}" srcOrd="2" destOrd="0" presId="urn:microsoft.com/office/officeart/2005/8/layout/default"/>
    <dgm:cxn modelId="{DF4E487C-BC1A-E945-A3EC-66C73EC0B547}" type="presParOf" srcId="{D2D5B09F-D8B5-394D-B150-6DD8271855EA}" destId="{F6181F18-E304-E948-A599-248AC8A4FFF2}" srcOrd="3" destOrd="0" presId="urn:microsoft.com/office/officeart/2005/8/layout/default"/>
    <dgm:cxn modelId="{556C455D-F255-994E-9B9E-18AFC5DF7B0A}" type="presParOf" srcId="{D2D5B09F-D8B5-394D-B150-6DD8271855EA}" destId="{AD5BEA04-EBBA-5442-B3B9-8997FC8790C1}" srcOrd="4" destOrd="0" presId="urn:microsoft.com/office/officeart/2005/8/layout/default"/>
    <dgm:cxn modelId="{8C0B9699-18C7-B843-A153-D1F94EE22355}" type="presParOf" srcId="{D2D5B09F-D8B5-394D-B150-6DD8271855EA}" destId="{A4384661-8BB7-344B-93ED-BC68185F2116}" srcOrd="5" destOrd="0" presId="urn:microsoft.com/office/officeart/2005/8/layout/default"/>
    <dgm:cxn modelId="{DB5370AA-146A-7C45-99FC-7CDAF2CFF70B}" type="presParOf" srcId="{D2D5B09F-D8B5-394D-B150-6DD8271855EA}" destId="{7C0793BF-8FEE-AD4A-97FF-6366E50E7249}" srcOrd="6" destOrd="0" presId="urn:microsoft.com/office/officeart/2005/8/layout/default"/>
    <dgm:cxn modelId="{92584A11-72E2-8C41-83B3-1FB4F1114A34}" type="presParOf" srcId="{D2D5B09F-D8B5-394D-B150-6DD8271855EA}" destId="{97499C8C-F810-5E41-A0E7-77D4BD5BC3B7}" srcOrd="7" destOrd="0" presId="urn:microsoft.com/office/officeart/2005/8/layout/default"/>
    <dgm:cxn modelId="{3E57F55E-6428-DE41-812D-507CCBEACB73}" type="presParOf" srcId="{D2D5B09F-D8B5-394D-B150-6DD8271855EA}" destId="{D336C368-49B0-0241-B530-B166DF5F16D4}" srcOrd="8" destOrd="0" presId="urn:microsoft.com/office/officeart/2005/8/layout/default"/>
    <dgm:cxn modelId="{506D29B1-308D-DC42-B685-F50412A99132}" type="presParOf" srcId="{D2D5B09F-D8B5-394D-B150-6DD8271855EA}" destId="{92F45E5A-2C19-CA4D-9D97-5B7994C36DAB}" srcOrd="9" destOrd="0" presId="urn:microsoft.com/office/officeart/2005/8/layout/default"/>
    <dgm:cxn modelId="{A25AB46A-79F8-3446-BF0A-9DD2C69C86E9}" type="presParOf" srcId="{D2D5B09F-D8B5-394D-B150-6DD8271855EA}" destId="{9A3F3061-1BE8-F744-BFBC-61076010B679}" srcOrd="10" destOrd="0" presId="urn:microsoft.com/office/officeart/2005/8/layout/default"/>
    <dgm:cxn modelId="{F71BECDD-1C87-AB47-B013-1826E02D14CB}" type="presParOf" srcId="{D2D5B09F-D8B5-394D-B150-6DD8271855EA}" destId="{CA2BCD87-757C-F04D-AE3C-E3636D7C9642}" srcOrd="11" destOrd="0" presId="urn:microsoft.com/office/officeart/2005/8/layout/default"/>
    <dgm:cxn modelId="{461F8ED7-A48D-DD4E-A77A-1D46B4F5A688}" type="presParOf" srcId="{D2D5B09F-D8B5-394D-B150-6DD8271855EA}" destId="{A2E8743B-E544-9444-A09C-CB30DC5E29E3}" srcOrd="12" destOrd="0" presId="urn:microsoft.com/office/officeart/2005/8/layout/default"/>
    <dgm:cxn modelId="{BFF75A5C-96BF-5C4C-B553-3BE261741132}" type="presParOf" srcId="{D2D5B09F-D8B5-394D-B150-6DD8271855EA}" destId="{F875414B-28F7-504E-897C-253133A07DCF}" srcOrd="13" destOrd="0" presId="urn:microsoft.com/office/officeart/2005/8/layout/default"/>
    <dgm:cxn modelId="{220BD720-77CB-3544-B692-9E4E42503154}" type="presParOf" srcId="{D2D5B09F-D8B5-394D-B150-6DD8271855EA}" destId="{C93CD3A4-A087-CF45-9530-EEB1771B49CD}" srcOrd="14" destOrd="0" presId="urn:microsoft.com/office/officeart/2005/8/layout/default"/>
    <dgm:cxn modelId="{941324F1-A19B-D540-8CF7-DB7282C2DC8C}" type="presParOf" srcId="{D2D5B09F-D8B5-394D-B150-6DD8271855EA}" destId="{25C87796-11CA-FC45-994B-57C55D92B2C8}" srcOrd="15" destOrd="0" presId="urn:microsoft.com/office/officeart/2005/8/layout/default"/>
    <dgm:cxn modelId="{0AD86F2B-43F8-4945-A532-C57E147363DE}" type="presParOf" srcId="{D2D5B09F-D8B5-394D-B150-6DD8271855EA}" destId="{5B249E9F-EC71-0E40-877B-E8F935ACBA6A}" srcOrd="16" destOrd="0" presId="urn:microsoft.com/office/officeart/2005/8/layout/default"/>
    <dgm:cxn modelId="{DB55BA79-3E6B-6C44-A8FC-3EC45BC0E4F6}" type="presParOf" srcId="{D2D5B09F-D8B5-394D-B150-6DD8271855EA}" destId="{C2761B0E-539B-F643-ADCA-3A4199E4DA53}" srcOrd="17" destOrd="0" presId="urn:microsoft.com/office/officeart/2005/8/layout/default"/>
    <dgm:cxn modelId="{3EF34FF6-344F-C444-AC1F-C688D0F24954}" type="presParOf" srcId="{D2D5B09F-D8B5-394D-B150-6DD8271855EA}" destId="{DD1FFC86-0D0D-A648-94F6-B24AA6CBF345}" srcOrd="18" destOrd="0" presId="urn:microsoft.com/office/officeart/2005/8/layout/default"/>
    <dgm:cxn modelId="{BAC9E6CD-D367-3A48-8AD1-316360D083FB}" type="presParOf" srcId="{D2D5B09F-D8B5-394D-B150-6DD8271855EA}" destId="{1FBAAE74-743A-B34F-9839-8C67334C565B}" srcOrd="19" destOrd="0" presId="urn:microsoft.com/office/officeart/2005/8/layout/default"/>
    <dgm:cxn modelId="{9F33A916-561D-B74E-BBDA-F620CDCE58D6}" type="presParOf" srcId="{D2D5B09F-D8B5-394D-B150-6DD8271855EA}" destId="{16E806CF-A2A0-CD43-952E-3010880C2056}" srcOrd="20" destOrd="0" presId="urn:microsoft.com/office/officeart/2005/8/layout/default"/>
    <dgm:cxn modelId="{35326E83-809D-D640-BB75-CC5E44745ABB}" type="presParOf" srcId="{D2D5B09F-D8B5-394D-B150-6DD8271855EA}" destId="{03650011-E815-8546-95AF-CC4A794A8749}" srcOrd="21" destOrd="0" presId="urn:microsoft.com/office/officeart/2005/8/layout/default"/>
    <dgm:cxn modelId="{FD04586F-1DBA-D541-B4E7-32077E389019}" type="presParOf" srcId="{D2D5B09F-D8B5-394D-B150-6DD8271855EA}" destId="{E2C5634F-E055-5D43-BE18-28B055BD7A89}" srcOrd="22" destOrd="0" presId="urn:microsoft.com/office/officeart/2005/8/layout/default"/>
    <dgm:cxn modelId="{42BFBAA5-F55C-FA4B-805E-DF48EB1248B7}" type="presParOf" srcId="{D2D5B09F-D8B5-394D-B150-6DD8271855EA}" destId="{6B66EBB3-5E4D-F148-BAD9-B6B63EF93B8A}" srcOrd="23" destOrd="0" presId="urn:microsoft.com/office/officeart/2005/8/layout/default"/>
    <dgm:cxn modelId="{A6506058-EE04-A344-B9CF-78E2A66173DC}" type="presParOf" srcId="{D2D5B09F-D8B5-394D-B150-6DD8271855EA}" destId="{863500B9-BE34-474E-A595-6E2F7F26BEED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A89E1-9A2E-470E-A704-9072C8674A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CF2AD91-2BFA-4101-B8A2-C01E991AB9E1}">
      <dgm:prSet custT="1"/>
      <dgm:spPr>
        <a:ln w="25400"/>
      </dgm:spPr>
      <dgm:t>
        <a:bodyPr/>
        <a:lstStyle/>
        <a:p>
          <a:r>
            <a:rPr lang="en-US" sz="1600"/>
            <a:t>Make a list of the activities that make you happy.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F98E1211-4BB6-4B6E-A6E6-5AF5146A08A0}" type="parTrans" cxnId="{4B0F6193-36F0-4A4D-AFB1-53A5E9950CE2}">
      <dgm:prSet/>
      <dgm:spPr/>
      <dgm:t>
        <a:bodyPr/>
        <a:lstStyle/>
        <a:p>
          <a:endParaRPr lang="en-US"/>
        </a:p>
      </dgm:t>
    </dgm:pt>
    <dgm:pt modelId="{D256481B-A7C9-41AC-9BD0-C964F0382905}" type="sibTrans" cxnId="{4B0F6193-36F0-4A4D-AFB1-53A5E9950CE2}">
      <dgm:prSet/>
      <dgm:spPr/>
      <dgm:t>
        <a:bodyPr/>
        <a:lstStyle/>
        <a:p>
          <a:endParaRPr lang="en-US"/>
        </a:p>
      </dgm:t>
    </dgm:pt>
    <dgm:pt modelId="{A3B7E5CA-0FD2-4100-B0BD-84F6EB8B7286}">
      <dgm:prSet custT="1"/>
      <dgm:spPr>
        <a:ln w="25400">
          <a:solidFill>
            <a:schemeClr val="accent2"/>
          </a:solidFill>
        </a:ln>
      </dgm:spPr>
      <dgm:t>
        <a:bodyPr/>
        <a:lstStyle/>
        <a:p>
          <a:r>
            <a:rPr lang="en-US" sz="1600"/>
            <a:t>Make a list of the MOST important responsibilities you handle (Family and Work tasks included together).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5B1B9339-28C4-4041-A234-E5B252D06375}" type="parTrans" cxnId="{EBB8A3A7-6099-4124-AF32-481C1C921188}">
      <dgm:prSet/>
      <dgm:spPr/>
      <dgm:t>
        <a:bodyPr/>
        <a:lstStyle/>
        <a:p>
          <a:endParaRPr lang="en-US"/>
        </a:p>
      </dgm:t>
    </dgm:pt>
    <dgm:pt modelId="{FD055FB8-2213-4486-9C1D-E6DB1DAC5E76}" type="sibTrans" cxnId="{EBB8A3A7-6099-4124-AF32-481C1C921188}">
      <dgm:prSet/>
      <dgm:spPr/>
      <dgm:t>
        <a:bodyPr/>
        <a:lstStyle/>
        <a:p>
          <a:endParaRPr lang="en-US"/>
        </a:p>
      </dgm:t>
    </dgm:pt>
    <dgm:pt modelId="{32CB4886-3E8D-4272-A888-555C744AC434}">
      <dgm:prSet custT="1"/>
      <dgm:spPr>
        <a:ln w="25400"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600"/>
            <a:t>Pull your calendar out &amp; check your week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952E0A8F-670F-45BA-9EE8-FBD592653F0B}" type="parTrans" cxnId="{338F2E3A-05D8-401E-A8B1-B11D11431F5F}">
      <dgm:prSet/>
      <dgm:spPr/>
      <dgm:t>
        <a:bodyPr/>
        <a:lstStyle/>
        <a:p>
          <a:endParaRPr lang="en-US"/>
        </a:p>
      </dgm:t>
    </dgm:pt>
    <dgm:pt modelId="{365B8FE3-C379-497E-9B72-3857026D185A}" type="sibTrans" cxnId="{338F2E3A-05D8-401E-A8B1-B11D11431F5F}">
      <dgm:prSet/>
      <dgm:spPr/>
      <dgm:t>
        <a:bodyPr/>
        <a:lstStyle/>
        <a:p>
          <a:endParaRPr lang="en-US"/>
        </a:p>
      </dgm:t>
    </dgm:pt>
    <dgm:pt modelId="{C33AF98E-521D-49DE-A51F-805D2D35302C}">
      <dgm:prSet custT="1"/>
      <dgm:spPr>
        <a:ln w="25400">
          <a:solidFill>
            <a:schemeClr val="accent4"/>
          </a:solidFill>
        </a:ln>
      </dgm:spPr>
      <dgm:t>
        <a:bodyPr/>
        <a:lstStyle/>
        <a:p>
          <a:r>
            <a:rPr lang="en-US" sz="1600"/>
            <a:t>Determine when (time) you start your day.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45D3D9AE-9949-47C6-B219-9C4E57DF0A6F}" type="parTrans" cxnId="{A850113F-274F-4208-BB93-5700BA4F2F12}">
      <dgm:prSet/>
      <dgm:spPr/>
      <dgm:t>
        <a:bodyPr/>
        <a:lstStyle/>
        <a:p>
          <a:endParaRPr lang="en-US"/>
        </a:p>
      </dgm:t>
    </dgm:pt>
    <dgm:pt modelId="{9CA577C9-D16B-44D3-A6B8-A9D22CC5B065}" type="sibTrans" cxnId="{A850113F-274F-4208-BB93-5700BA4F2F12}">
      <dgm:prSet/>
      <dgm:spPr>
        <a:ln>
          <a:solidFill>
            <a:srgbClr val="007A4B"/>
          </a:solidFill>
        </a:ln>
      </dgm:spPr>
      <dgm:t>
        <a:bodyPr/>
        <a:lstStyle/>
        <a:p>
          <a:endParaRPr lang="en-US"/>
        </a:p>
      </dgm:t>
    </dgm:pt>
    <dgm:pt modelId="{3538F1CC-17ED-4AE4-9202-28619E76212D}">
      <dgm:prSet custT="1"/>
      <dgm:spPr>
        <a:ln w="25400">
          <a:solidFill>
            <a:schemeClr val="accent3"/>
          </a:solidFill>
        </a:ln>
      </dgm:spPr>
      <dgm:t>
        <a:bodyPr/>
        <a:lstStyle/>
        <a:p>
          <a:r>
            <a:rPr lang="en-US" sz="1600"/>
            <a:t>Identify what you’re going to do for YOU first.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7956248C-94E0-46F8-B8E2-E15813E9117D}" type="parTrans" cxnId="{FD1AF9F9-A43A-47B1-AD4A-71C8E37195BC}">
      <dgm:prSet/>
      <dgm:spPr/>
      <dgm:t>
        <a:bodyPr/>
        <a:lstStyle/>
        <a:p>
          <a:endParaRPr lang="en-US"/>
        </a:p>
      </dgm:t>
    </dgm:pt>
    <dgm:pt modelId="{A9586277-C917-4BAA-B4C5-F1C412B0BFE5}" type="sibTrans" cxnId="{FD1AF9F9-A43A-47B1-AD4A-71C8E37195BC}">
      <dgm:prSet/>
      <dgm:spPr>
        <a:ln>
          <a:solidFill>
            <a:srgbClr val="007A4B"/>
          </a:solidFill>
        </a:ln>
      </dgm:spPr>
      <dgm:t>
        <a:bodyPr/>
        <a:lstStyle/>
        <a:p>
          <a:endParaRPr lang="en-US"/>
        </a:p>
      </dgm:t>
    </dgm:pt>
    <dgm:pt modelId="{FC1B4184-B62C-4DF1-9FB8-92B4CFA51864}">
      <dgm:prSet custT="1"/>
      <dgm:spPr>
        <a:ln w="254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600"/>
            <a:t>Block that on the calendar.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CEA83F31-F920-4344-8247-494B6F44E485}" type="parTrans" cxnId="{1C2A834B-812E-4F26-9491-AEF14709AC0E}">
      <dgm:prSet/>
      <dgm:spPr/>
      <dgm:t>
        <a:bodyPr/>
        <a:lstStyle/>
        <a:p>
          <a:endParaRPr lang="en-US"/>
        </a:p>
      </dgm:t>
    </dgm:pt>
    <dgm:pt modelId="{72DAE55C-F1C6-4A85-B7A9-D1E12CE13071}" type="sibTrans" cxnId="{1C2A834B-812E-4F26-9491-AEF14709AC0E}">
      <dgm:prSet/>
      <dgm:spPr>
        <a:ln>
          <a:solidFill>
            <a:srgbClr val="007A4B"/>
          </a:solidFill>
        </a:ln>
      </dgm:spPr>
      <dgm:t>
        <a:bodyPr/>
        <a:lstStyle/>
        <a:p>
          <a:endParaRPr lang="en-US"/>
        </a:p>
      </dgm:t>
    </dgm:pt>
    <dgm:pt modelId="{E5B721AC-3F98-4EA3-AC2C-42498E51C81F}">
      <dgm:prSet custT="1"/>
      <dgm:spPr>
        <a:ln w="25400">
          <a:solidFill>
            <a:srgbClr val="7030A0"/>
          </a:solidFill>
        </a:ln>
      </dgm:spPr>
      <dgm:t>
        <a:bodyPr/>
        <a:lstStyle/>
        <a:p>
          <a:r>
            <a:rPr lang="en-US" sz="1600"/>
            <a:t>Block the MOST important work task for the day.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B24E3CBC-0CC2-45FF-AD39-FB7D18D96496}" type="parTrans" cxnId="{F3245215-09E2-4D47-986D-FCE983B45E5C}">
      <dgm:prSet/>
      <dgm:spPr/>
      <dgm:t>
        <a:bodyPr/>
        <a:lstStyle/>
        <a:p>
          <a:endParaRPr lang="en-US"/>
        </a:p>
      </dgm:t>
    </dgm:pt>
    <dgm:pt modelId="{476AE441-05EB-4084-8E40-CE56DF2A2A54}" type="sibTrans" cxnId="{F3245215-09E2-4D47-986D-FCE983B45E5C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3AADB641-2911-406B-A941-51EC4B61CE8C}">
      <dgm:prSet custT="1"/>
      <dgm:spPr>
        <a:ln w="25400">
          <a:solidFill>
            <a:srgbClr val="A718A4"/>
          </a:solidFill>
        </a:ln>
      </dgm:spPr>
      <dgm:t>
        <a:bodyPr/>
        <a:lstStyle/>
        <a:p>
          <a:r>
            <a:rPr lang="en-US" sz="1600"/>
            <a:t>Can you adjust any pre-existing meetings to fit in some self-care? (15-minute walk, 10-minute-deep breathing meditation, etc.)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566C2DD3-BDE1-4B55-9EE6-7C245753B1E2}" type="parTrans" cxnId="{3E5DCB7F-2539-4306-9E68-14DF4244AA4C}">
      <dgm:prSet/>
      <dgm:spPr/>
      <dgm:t>
        <a:bodyPr/>
        <a:lstStyle/>
        <a:p>
          <a:endParaRPr lang="en-US"/>
        </a:p>
      </dgm:t>
    </dgm:pt>
    <dgm:pt modelId="{76AA54A7-93A6-48AC-88A7-F320D66FB054}" type="sibTrans" cxnId="{3E5DCB7F-2539-4306-9E68-14DF4244AA4C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D6A84CA3-2850-4FFE-9CA8-A79D506262D1}">
      <dgm:prSet custT="1"/>
      <dgm:spPr>
        <a:ln w="25400">
          <a:solidFill>
            <a:srgbClr val="A718A4">
              <a:alpha val="52941"/>
            </a:srgbClr>
          </a:solidFill>
        </a:ln>
      </dgm:spPr>
      <dgm:t>
        <a:bodyPr/>
        <a:lstStyle/>
        <a:p>
          <a:r>
            <a:rPr lang="en-US" sz="1600"/>
            <a:t>Repeat the process each week.</a:t>
          </a:r>
        </a:p>
      </dgm:t>
      <dgm:extLst>
        <a:ext uri="{E40237B7-FDA0-4F09-8148-C483321AD2D9}">
          <dgm14:cNvPr xmlns:dgm14="http://schemas.microsoft.com/office/drawing/2010/diagram" id="0" name="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/>
        </a:ext>
      </dgm:extLst>
    </dgm:pt>
    <dgm:pt modelId="{C3679548-4367-454E-8CAA-3A8047D114D3}" type="parTrans" cxnId="{86ECBB46-BE59-49E5-AC88-90F15C67AFB5}">
      <dgm:prSet/>
      <dgm:spPr/>
      <dgm:t>
        <a:bodyPr/>
        <a:lstStyle/>
        <a:p>
          <a:endParaRPr lang="en-US"/>
        </a:p>
      </dgm:t>
    </dgm:pt>
    <dgm:pt modelId="{1C16682B-6406-4E0E-AF2D-B021CD3815E9}" type="sibTrans" cxnId="{86ECBB46-BE59-49E5-AC88-90F15C67AFB5}">
      <dgm:prSet/>
      <dgm:spPr/>
      <dgm:t>
        <a:bodyPr/>
        <a:lstStyle/>
        <a:p>
          <a:endParaRPr lang="en-US"/>
        </a:p>
      </dgm:t>
    </dgm:pt>
    <dgm:pt modelId="{D78A2E35-B1C5-D740-88E9-C097EC4E4D75}" type="pres">
      <dgm:prSet presAssocID="{F28A89E1-9A2E-470E-A704-9072C8674AE9}" presName="Name0" presStyleCnt="0">
        <dgm:presLayoutVars>
          <dgm:dir/>
          <dgm:resizeHandles val="exact"/>
        </dgm:presLayoutVars>
      </dgm:prSet>
      <dgm:spPr/>
    </dgm:pt>
    <dgm:pt modelId="{9F9FAB14-B327-0940-B01C-5DA5F838CBAC}" type="pres">
      <dgm:prSet presAssocID="{ECF2AD91-2BFA-4101-B8A2-C01E991AB9E1}" presName="node" presStyleLbl="node1" presStyleIdx="0" presStyleCnt="9">
        <dgm:presLayoutVars>
          <dgm:bulletEnabled val="1"/>
        </dgm:presLayoutVars>
      </dgm:prSet>
      <dgm:spPr/>
    </dgm:pt>
    <dgm:pt modelId="{4150A6B8-FC0D-E349-9CA4-00EEC5346E5A}" type="pres">
      <dgm:prSet presAssocID="{D256481B-A7C9-41AC-9BD0-C964F0382905}" presName="sibTrans" presStyleLbl="sibTrans1D1" presStyleIdx="0" presStyleCnt="8"/>
      <dgm:spPr/>
    </dgm:pt>
    <dgm:pt modelId="{CC6DD7BB-1515-F94C-8196-EA01B58C7C22}" type="pres">
      <dgm:prSet presAssocID="{D256481B-A7C9-41AC-9BD0-C964F0382905}" presName="connectorText" presStyleLbl="sibTrans1D1" presStyleIdx="0" presStyleCnt="8"/>
      <dgm:spPr/>
    </dgm:pt>
    <dgm:pt modelId="{A74D1846-680B-2E4C-BA75-F6B620A6F08A}" type="pres">
      <dgm:prSet presAssocID="{A3B7E5CA-0FD2-4100-B0BD-84F6EB8B7286}" presName="node" presStyleLbl="node1" presStyleIdx="1" presStyleCnt="9">
        <dgm:presLayoutVars>
          <dgm:bulletEnabled val="1"/>
        </dgm:presLayoutVars>
      </dgm:prSet>
      <dgm:spPr/>
    </dgm:pt>
    <dgm:pt modelId="{B1FFE821-1156-0944-A0A5-9AA70F13AC51}" type="pres">
      <dgm:prSet presAssocID="{FD055FB8-2213-4486-9C1D-E6DB1DAC5E76}" presName="sibTrans" presStyleLbl="sibTrans1D1" presStyleIdx="1" presStyleCnt="8"/>
      <dgm:spPr/>
    </dgm:pt>
    <dgm:pt modelId="{62583025-50B0-074D-B003-C414A98309CD}" type="pres">
      <dgm:prSet presAssocID="{FD055FB8-2213-4486-9C1D-E6DB1DAC5E76}" presName="connectorText" presStyleLbl="sibTrans1D1" presStyleIdx="1" presStyleCnt="8"/>
      <dgm:spPr/>
    </dgm:pt>
    <dgm:pt modelId="{5797F4FB-047B-AA46-9DD3-674A7ABA182A}" type="pres">
      <dgm:prSet presAssocID="{32CB4886-3E8D-4272-A888-555C744AC434}" presName="node" presStyleLbl="node1" presStyleIdx="2" presStyleCnt="9">
        <dgm:presLayoutVars>
          <dgm:bulletEnabled val="1"/>
        </dgm:presLayoutVars>
      </dgm:prSet>
      <dgm:spPr/>
    </dgm:pt>
    <dgm:pt modelId="{089AF4A0-2518-4144-92FE-29C2EF977A38}" type="pres">
      <dgm:prSet presAssocID="{365B8FE3-C379-497E-9B72-3857026D185A}" presName="sibTrans" presStyleLbl="sibTrans1D1" presStyleIdx="2" presStyleCnt="8"/>
      <dgm:spPr/>
    </dgm:pt>
    <dgm:pt modelId="{F5A846BD-A5A7-224C-BBF7-563471C23B6A}" type="pres">
      <dgm:prSet presAssocID="{365B8FE3-C379-497E-9B72-3857026D185A}" presName="connectorText" presStyleLbl="sibTrans1D1" presStyleIdx="2" presStyleCnt="8"/>
      <dgm:spPr/>
    </dgm:pt>
    <dgm:pt modelId="{7968B2DC-F992-C748-8ED0-8C39914F3354}" type="pres">
      <dgm:prSet presAssocID="{C33AF98E-521D-49DE-A51F-805D2D35302C}" presName="node" presStyleLbl="node1" presStyleIdx="3" presStyleCnt="9">
        <dgm:presLayoutVars>
          <dgm:bulletEnabled val="1"/>
        </dgm:presLayoutVars>
      </dgm:prSet>
      <dgm:spPr/>
    </dgm:pt>
    <dgm:pt modelId="{A84D2139-53D4-8845-A3C8-C25CA8A9B9A6}" type="pres">
      <dgm:prSet presAssocID="{9CA577C9-D16B-44D3-A6B8-A9D22CC5B065}" presName="sibTrans" presStyleLbl="sibTrans1D1" presStyleIdx="3" presStyleCnt="8"/>
      <dgm:spPr/>
    </dgm:pt>
    <dgm:pt modelId="{CEBFC89C-6394-B449-AF77-0CD5F806B546}" type="pres">
      <dgm:prSet presAssocID="{9CA577C9-D16B-44D3-A6B8-A9D22CC5B065}" presName="connectorText" presStyleLbl="sibTrans1D1" presStyleIdx="3" presStyleCnt="8"/>
      <dgm:spPr/>
    </dgm:pt>
    <dgm:pt modelId="{22BD17D7-8A9F-B44C-ABF9-52CE0962B238}" type="pres">
      <dgm:prSet presAssocID="{3538F1CC-17ED-4AE4-9202-28619E76212D}" presName="node" presStyleLbl="node1" presStyleIdx="4" presStyleCnt="9">
        <dgm:presLayoutVars>
          <dgm:bulletEnabled val="1"/>
        </dgm:presLayoutVars>
      </dgm:prSet>
      <dgm:spPr/>
    </dgm:pt>
    <dgm:pt modelId="{143579F8-DA83-EF4D-9C9A-48BC94FA3D69}" type="pres">
      <dgm:prSet presAssocID="{A9586277-C917-4BAA-B4C5-F1C412B0BFE5}" presName="sibTrans" presStyleLbl="sibTrans1D1" presStyleIdx="4" presStyleCnt="8"/>
      <dgm:spPr/>
    </dgm:pt>
    <dgm:pt modelId="{A5CB97A9-B746-1C48-853B-F9A87093784C}" type="pres">
      <dgm:prSet presAssocID="{A9586277-C917-4BAA-B4C5-F1C412B0BFE5}" presName="connectorText" presStyleLbl="sibTrans1D1" presStyleIdx="4" presStyleCnt="8"/>
      <dgm:spPr/>
    </dgm:pt>
    <dgm:pt modelId="{3CD53CB7-78E6-5246-84C2-CE61701320A6}" type="pres">
      <dgm:prSet presAssocID="{FC1B4184-B62C-4DF1-9FB8-92B4CFA51864}" presName="node" presStyleLbl="node1" presStyleIdx="5" presStyleCnt="9">
        <dgm:presLayoutVars>
          <dgm:bulletEnabled val="1"/>
        </dgm:presLayoutVars>
      </dgm:prSet>
      <dgm:spPr/>
    </dgm:pt>
    <dgm:pt modelId="{F1D24BCF-CF45-5242-87C3-491774507B7F}" type="pres">
      <dgm:prSet presAssocID="{72DAE55C-F1C6-4A85-B7A9-D1E12CE13071}" presName="sibTrans" presStyleLbl="sibTrans1D1" presStyleIdx="5" presStyleCnt="8"/>
      <dgm:spPr/>
    </dgm:pt>
    <dgm:pt modelId="{41D5F452-5401-E141-8E74-B2C8B9581BDD}" type="pres">
      <dgm:prSet presAssocID="{72DAE55C-F1C6-4A85-B7A9-D1E12CE13071}" presName="connectorText" presStyleLbl="sibTrans1D1" presStyleIdx="5" presStyleCnt="8"/>
      <dgm:spPr/>
    </dgm:pt>
    <dgm:pt modelId="{F5E9BC82-28D5-9E4F-A6BE-5052EB694E39}" type="pres">
      <dgm:prSet presAssocID="{E5B721AC-3F98-4EA3-AC2C-42498E51C81F}" presName="node" presStyleLbl="node1" presStyleIdx="6" presStyleCnt="9">
        <dgm:presLayoutVars>
          <dgm:bulletEnabled val="1"/>
        </dgm:presLayoutVars>
      </dgm:prSet>
      <dgm:spPr/>
    </dgm:pt>
    <dgm:pt modelId="{37578329-30C5-064D-98FA-5F2DE4893330}" type="pres">
      <dgm:prSet presAssocID="{476AE441-05EB-4084-8E40-CE56DF2A2A54}" presName="sibTrans" presStyleLbl="sibTrans1D1" presStyleIdx="6" presStyleCnt="8"/>
      <dgm:spPr/>
    </dgm:pt>
    <dgm:pt modelId="{89D3FB4C-C2D4-0A47-8F98-977001BCE152}" type="pres">
      <dgm:prSet presAssocID="{476AE441-05EB-4084-8E40-CE56DF2A2A54}" presName="connectorText" presStyleLbl="sibTrans1D1" presStyleIdx="6" presStyleCnt="8"/>
      <dgm:spPr/>
    </dgm:pt>
    <dgm:pt modelId="{D9E3D224-840F-FB4C-BF20-A1C692CD48F6}" type="pres">
      <dgm:prSet presAssocID="{3AADB641-2911-406B-A941-51EC4B61CE8C}" presName="node" presStyleLbl="node1" presStyleIdx="7" presStyleCnt="9" custScaleY="129780">
        <dgm:presLayoutVars>
          <dgm:bulletEnabled val="1"/>
        </dgm:presLayoutVars>
      </dgm:prSet>
      <dgm:spPr/>
    </dgm:pt>
    <dgm:pt modelId="{611CDB2D-731E-414F-BC52-4EEDDB484556}" type="pres">
      <dgm:prSet presAssocID="{76AA54A7-93A6-48AC-88A7-F320D66FB054}" presName="sibTrans" presStyleLbl="sibTrans1D1" presStyleIdx="7" presStyleCnt="8"/>
      <dgm:spPr/>
    </dgm:pt>
    <dgm:pt modelId="{D286BBE4-623A-884F-837D-62A6DA90B15D}" type="pres">
      <dgm:prSet presAssocID="{76AA54A7-93A6-48AC-88A7-F320D66FB054}" presName="connectorText" presStyleLbl="sibTrans1D1" presStyleIdx="7" presStyleCnt="8"/>
      <dgm:spPr/>
    </dgm:pt>
    <dgm:pt modelId="{928E5099-FB98-7843-9517-F5FF532198BF}" type="pres">
      <dgm:prSet presAssocID="{D6A84CA3-2850-4FFE-9CA8-A79D506262D1}" presName="node" presStyleLbl="node1" presStyleIdx="8" presStyleCnt="9">
        <dgm:presLayoutVars>
          <dgm:bulletEnabled val="1"/>
        </dgm:presLayoutVars>
      </dgm:prSet>
      <dgm:spPr/>
    </dgm:pt>
  </dgm:ptLst>
  <dgm:cxnLst>
    <dgm:cxn modelId="{218D5102-E401-604A-817B-5F37A6D57B2C}" type="presOf" srcId="{72DAE55C-F1C6-4A85-B7A9-D1E12CE13071}" destId="{41D5F452-5401-E141-8E74-B2C8B9581BDD}" srcOrd="1" destOrd="0" presId="urn:microsoft.com/office/officeart/2016/7/layout/RepeatingBendingProcessNew"/>
    <dgm:cxn modelId="{338B740F-3C67-7D4A-B6CC-408DADB77530}" type="presOf" srcId="{72DAE55C-F1C6-4A85-B7A9-D1E12CE13071}" destId="{F1D24BCF-CF45-5242-87C3-491774507B7F}" srcOrd="0" destOrd="0" presId="urn:microsoft.com/office/officeart/2016/7/layout/RepeatingBendingProcessNew"/>
    <dgm:cxn modelId="{DA4DB413-B313-654D-BF30-7718C5B6E354}" type="presOf" srcId="{E5B721AC-3F98-4EA3-AC2C-42498E51C81F}" destId="{F5E9BC82-28D5-9E4F-A6BE-5052EB694E39}" srcOrd="0" destOrd="0" presId="urn:microsoft.com/office/officeart/2016/7/layout/RepeatingBendingProcessNew"/>
    <dgm:cxn modelId="{F3245215-09E2-4D47-986D-FCE983B45E5C}" srcId="{F28A89E1-9A2E-470E-A704-9072C8674AE9}" destId="{E5B721AC-3F98-4EA3-AC2C-42498E51C81F}" srcOrd="6" destOrd="0" parTransId="{B24E3CBC-0CC2-45FF-AD39-FB7D18D96496}" sibTransId="{476AE441-05EB-4084-8E40-CE56DF2A2A54}"/>
    <dgm:cxn modelId="{E3100D1C-F653-6C49-9E40-5CBF3915090A}" type="presOf" srcId="{3538F1CC-17ED-4AE4-9202-28619E76212D}" destId="{22BD17D7-8A9F-B44C-ABF9-52CE0962B238}" srcOrd="0" destOrd="0" presId="urn:microsoft.com/office/officeart/2016/7/layout/RepeatingBendingProcessNew"/>
    <dgm:cxn modelId="{7CBF5523-3555-374D-8EB7-B3EEB23EAA56}" type="presOf" srcId="{9CA577C9-D16B-44D3-A6B8-A9D22CC5B065}" destId="{A84D2139-53D4-8845-A3C8-C25CA8A9B9A6}" srcOrd="0" destOrd="0" presId="urn:microsoft.com/office/officeart/2016/7/layout/RepeatingBendingProcessNew"/>
    <dgm:cxn modelId="{51DD1E27-6B0C-CB4F-A33F-FDF6A083AF90}" type="presOf" srcId="{3AADB641-2911-406B-A941-51EC4B61CE8C}" destId="{D9E3D224-840F-FB4C-BF20-A1C692CD48F6}" srcOrd="0" destOrd="0" presId="urn:microsoft.com/office/officeart/2016/7/layout/RepeatingBendingProcessNew"/>
    <dgm:cxn modelId="{338F2E3A-05D8-401E-A8B1-B11D11431F5F}" srcId="{F28A89E1-9A2E-470E-A704-9072C8674AE9}" destId="{32CB4886-3E8D-4272-A888-555C744AC434}" srcOrd="2" destOrd="0" parTransId="{952E0A8F-670F-45BA-9EE8-FBD592653F0B}" sibTransId="{365B8FE3-C379-497E-9B72-3857026D185A}"/>
    <dgm:cxn modelId="{A850113F-274F-4208-BB93-5700BA4F2F12}" srcId="{F28A89E1-9A2E-470E-A704-9072C8674AE9}" destId="{C33AF98E-521D-49DE-A51F-805D2D35302C}" srcOrd="3" destOrd="0" parTransId="{45D3D9AE-9949-47C6-B219-9C4E57DF0A6F}" sibTransId="{9CA577C9-D16B-44D3-A6B8-A9D22CC5B065}"/>
    <dgm:cxn modelId="{86ECBB46-BE59-49E5-AC88-90F15C67AFB5}" srcId="{F28A89E1-9A2E-470E-A704-9072C8674AE9}" destId="{D6A84CA3-2850-4FFE-9CA8-A79D506262D1}" srcOrd="8" destOrd="0" parTransId="{C3679548-4367-454E-8CAA-3A8047D114D3}" sibTransId="{1C16682B-6406-4E0E-AF2D-B021CD3815E9}"/>
    <dgm:cxn modelId="{1C2A834B-812E-4F26-9491-AEF14709AC0E}" srcId="{F28A89E1-9A2E-470E-A704-9072C8674AE9}" destId="{FC1B4184-B62C-4DF1-9FB8-92B4CFA51864}" srcOrd="5" destOrd="0" parTransId="{CEA83F31-F920-4344-8247-494B6F44E485}" sibTransId="{72DAE55C-F1C6-4A85-B7A9-D1E12CE13071}"/>
    <dgm:cxn modelId="{DF7A9B6E-4CF2-AB44-9BD8-6AB763AF81F9}" type="presOf" srcId="{A9586277-C917-4BAA-B4C5-F1C412B0BFE5}" destId="{A5CB97A9-B746-1C48-853B-F9A87093784C}" srcOrd="1" destOrd="0" presId="urn:microsoft.com/office/officeart/2016/7/layout/RepeatingBendingProcessNew"/>
    <dgm:cxn modelId="{7A471A6F-9060-0D49-A9B7-EA25ED624948}" type="presOf" srcId="{A9586277-C917-4BAA-B4C5-F1C412B0BFE5}" destId="{143579F8-DA83-EF4D-9C9A-48BC94FA3D69}" srcOrd="0" destOrd="0" presId="urn:microsoft.com/office/officeart/2016/7/layout/RepeatingBendingProcessNew"/>
    <dgm:cxn modelId="{3E5DCB7F-2539-4306-9E68-14DF4244AA4C}" srcId="{F28A89E1-9A2E-470E-A704-9072C8674AE9}" destId="{3AADB641-2911-406B-A941-51EC4B61CE8C}" srcOrd="7" destOrd="0" parTransId="{566C2DD3-BDE1-4B55-9EE6-7C245753B1E2}" sibTransId="{76AA54A7-93A6-48AC-88A7-F320D66FB054}"/>
    <dgm:cxn modelId="{F9850780-38B8-D048-8FD0-BC5533F42513}" type="presOf" srcId="{C33AF98E-521D-49DE-A51F-805D2D35302C}" destId="{7968B2DC-F992-C748-8ED0-8C39914F3354}" srcOrd="0" destOrd="0" presId="urn:microsoft.com/office/officeart/2016/7/layout/RepeatingBendingProcessNew"/>
    <dgm:cxn modelId="{126D5B8A-DECE-8344-AB28-DC15760847B4}" type="presOf" srcId="{A3B7E5CA-0FD2-4100-B0BD-84F6EB8B7286}" destId="{A74D1846-680B-2E4C-BA75-F6B620A6F08A}" srcOrd="0" destOrd="0" presId="urn:microsoft.com/office/officeart/2016/7/layout/RepeatingBendingProcessNew"/>
    <dgm:cxn modelId="{97AD0D8F-1D71-7941-B8C4-4553954B34AD}" type="presOf" srcId="{365B8FE3-C379-497E-9B72-3857026D185A}" destId="{F5A846BD-A5A7-224C-BBF7-563471C23B6A}" srcOrd="1" destOrd="0" presId="urn:microsoft.com/office/officeart/2016/7/layout/RepeatingBendingProcessNew"/>
    <dgm:cxn modelId="{391E1292-0A14-004C-9CD9-773888F02D7A}" type="presOf" srcId="{FD055FB8-2213-4486-9C1D-E6DB1DAC5E76}" destId="{62583025-50B0-074D-B003-C414A98309CD}" srcOrd="1" destOrd="0" presId="urn:microsoft.com/office/officeart/2016/7/layout/RepeatingBendingProcessNew"/>
    <dgm:cxn modelId="{4B0F6193-36F0-4A4D-AFB1-53A5E9950CE2}" srcId="{F28A89E1-9A2E-470E-A704-9072C8674AE9}" destId="{ECF2AD91-2BFA-4101-B8A2-C01E991AB9E1}" srcOrd="0" destOrd="0" parTransId="{F98E1211-4BB6-4B6E-A6E6-5AF5146A08A0}" sibTransId="{D256481B-A7C9-41AC-9BD0-C964F0382905}"/>
    <dgm:cxn modelId="{9FDA8F97-B9EC-5542-BC94-5AD6B579D4AA}" type="presOf" srcId="{32CB4886-3E8D-4272-A888-555C744AC434}" destId="{5797F4FB-047B-AA46-9DD3-674A7ABA182A}" srcOrd="0" destOrd="0" presId="urn:microsoft.com/office/officeart/2016/7/layout/RepeatingBendingProcessNew"/>
    <dgm:cxn modelId="{2F1FFC98-E328-DA46-8C17-7E01F783BE7F}" type="presOf" srcId="{476AE441-05EB-4084-8E40-CE56DF2A2A54}" destId="{89D3FB4C-C2D4-0A47-8F98-977001BCE152}" srcOrd="1" destOrd="0" presId="urn:microsoft.com/office/officeart/2016/7/layout/RepeatingBendingProcessNew"/>
    <dgm:cxn modelId="{EBB8A3A7-6099-4124-AF32-481C1C921188}" srcId="{F28A89E1-9A2E-470E-A704-9072C8674AE9}" destId="{A3B7E5CA-0FD2-4100-B0BD-84F6EB8B7286}" srcOrd="1" destOrd="0" parTransId="{5B1B9339-28C4-4041-A234-E5B252D06375}" sibTransId="{FD055FB8-2213-4486-9C1D-E6DB1DAC5E76}"/>
    <dgm:cxn modelId="{1F02FBAC-2DF6-3448-86C0-D4056D6C347A}" type="presOf" srcId="{FD055FB8-2213-4486-9C1D-E6DB1DAC5E76}" destId="{B1FFE821-1156-0944-A0A5-9AA70F13AC51}" srcOrd="0" destOrd="0" presId="urn:microsoft.com/office/officeart/2016/7/layout/RepeatingBendingProcessNew"/>
    <dgm:cxn modelId="{8A1AC4B5-B0D5-904D-BF4E-0F844045B5B4}" type="presOf" srcId="{F28A89E1-9A2E-470E-A704-9072C8674AE9}" destId="{D78A2E35-B1C5-D740-88E9-C097EC4E4D75}" srcOrd="0" destOrd="0" presId="urn:microsoft.com/office/officeart/2016/7/layout/RepeatingBendingProcessNew"/>
    <dgm:cxn modelId="{F2FD6FB8-64F6-E449-88D1-B6B80EBEAC4F}" type="presOf" srcId="{9CA577C9-D16B-44D3-A6B8-A9D22CC5B065}" destId="{CEBFC89C-6394-B449-AF77-0CD5F806B546}" srcOrd="1" destOrd="0" presId="urn:microsoft.com/office/officeart/2016/7/layout/RepeatingBendingProcessNew"/>
    <dgm:cxn modelId="{173977C5-367F-F54D-9B9F-13195370A4E5}" type="presOf" srcId="{ECF2AD91-2BFA-4101-B8A2-C01E991AB9E1}" destId="{9F9FAB14-B327-0940-B01C-5DA5F838CBAC}" srcOrd="0" destOrd="0" presId="urn:microsoft.com/office/officeart/2016/7/layout/RepeatingBendingProcessNew"/>
    <dgm:cxn modelId="{DAA53CC7-C1F4-7240-BDB6-450AE7241B89}" type="presOf" srcId="{FC1B4184-B62C-4DF1-9FB8-92B4CFA51864}" destId="{3CD53CB7-78E6-5246-84C2-CE61701320A6}" srcOrd="0" destOrd="0" presId="urn:microsoft.com/office/officeart/2016/7/layout/RepeatingBendingProcessNew"/>
    <dgm:cxn modelId="{040C57D1-ED7A-2A4D-9ED8-49D2713A102F}" type="presOf" srcId="{476AE441-05EB-4084-8E40-CE56DF2A2A54}" destId="{37578329-30C5-064D-98FA-5F2DE4893330}" srcOrd="0" destOrd="0" presId="urn:microsoft.com/office/officeart/2016/7/layout/RepeatingBendingProcessNew"/>
    <dgm:cxn modelId="{717DDADA-DF9C-C343-9ADD-DF33C131478D}" type="presOf" srcId="{76AA54A7-93A6-48AC-88A7-F320D66FB054}" destId="{611CDB2D-731E-414F-BC52-4EEDDB484556}" srcOrd="0" destOrd="0" presId="urn:microsoft.com/office/officeart/2016/7/layout/RepeatingBendingProcessNew"/>
    <dgm:cxn modelId="{DEF8F7DB-134C-BD4D-BCE5-18A59EB5F9A5}" type="presOf" srcId="{D256481B-A7C9-41AC-9BD0-C964F0382905}" destId="{CC6DD7BB-1515-F94C-8196-EA01B58C7C22}" srcOrd="1" destOrd="0" presId="urn:microsoft.com/office/officeart/2016/7/layout/RepeatingBendingProcessNew"/>
    <dgm:cxn modelId="{E6AC4EF1-EB02-424F-A54B-17D41D5C062E}" type="presOf" srcId="{D6A84CA3-2850-4FFE-9CA8-A79D506262D1}" destId="{928E5099-FB98-7843-9517-F5FF532198BF}" srcOrd="0" destOrd="0" presId="urn:microsoft.com/office/officeart/2016/7/layout/RepeatingBendingProcessNew"/>
    <dgm:cxn modelId="{A7052FF3-EF37-1140-A557-B848DFFBB8C6}" type="presOf" srcId="{D256481B-A7C9-41AC-9BD0-C964F0382905}" destId="{4150A6B8-FC0D-E349-9CA4-00EEC5346E5A}" srcOrd="0" destOrd="0" presId="urn:microsoft.com/office/officeart/2016/7/layout/RepeatingBendingProcessNew"/>
    <dgm:cxn modelId="{2F89A7F8-0435-DF44-A406-2A485678A4FE}" type="presOf" srcId="{365B8FE3-C379-497E-9B72-3857026D185A}" destId="{089AF4A0-2518-4144-92FE-29C2EF977A38}" srcOrd="0" destOrd="0" presId="urn:microsoft.com/office/officeart/2016/7/layout/RepeatingBendingProcessNew"/>
    <dgm:cxn modelId="{9195D0F8-5D6B-B34F-88CD-F4C9E23BAB19}" type="presOf" srcId="{76AA54A7-93A6-48AC-88A7-F320D66FB054}" destId="{D286BBE4-623A-884F-837D-62A6DA90B15D}" srcOrd="1" destOrd="0" presId="urn:microsoft.com/office/officeart/2016/7/layout/RepeatingBendingProcessNew"/>
    <dgm:cxn modelId="{FD1AF9F9-A43A-47B1-AD4A-71C8E37195BC}" srcId="{F28A89E1-9A2E-470E-A704-9072C8674AE9}" destId="{3538F1CC-17ED-4AE4-9202-28619E76212D}" srcOrd="4" destOrd="0" parTransId="{7956248C-94E0-46F8-B8E2-E15813E9117D}" sibTransId="{A9586277-C917-4BAA-B4C5-F1C412B0BFE5}"/>
    <dgm:cxn modelId="{6852A1BF-0143-0140-B4A9-C65FD6CC6569}" type="presParOf" srcId="{D78A2E35-B1C5-D740-88E9-C097EC4E4D75}" destId="{9F9FAB14-B327-0940-B01C-5DA5F838CBAC}" srcOrd="0" destOrd="0" presId="urn:microsoft.com/office/officeart/2016/7/layout/RepeatingBendingProcessNew"/>
    <dgm:cxn modelId="{AFB63422-0C28-D54C-ADE0-3A2BE993B27D}" type="presParOf" srcId="{D78A2E35-B1C5-D740-88E9-C097EC4E4D75}" destId="{4150A6B8-FC0D-E349-9CA4-00EEC5346E5A}" srcOrd="1" destOrd="0" presId="urn:microsoft.com/office/officeart/2016/7/layout/RepeatingBendingProcessNew"/>
    <dgm:cxn modelId="{EE7E4EFF-9415-D747-91CB-7EC25A8B387F}" type="presParOf" srcId="{4150A6B8-FC0D-E349-9CA4-00EEC5346E5A}" destId="{CC6DD7BB-1515-F94C-8196-EA01B58C7C22}" srcOrd="0" destOrd="0" presId="urn:microsoft.com/office/officeart/2016/7/layout/RepeatingBendingProcessNew"/>
    <dgm:cxn modelId="{80ABD9B4-88DE-3B48-9A03-821AD78BD7B2}" type="presParOf" srcId="{D78A2E35-B1C5-D740-88E9-C097EC4E4D75}" destId="{A74D1846-680B-2E4C-BA75-F6B620A6F08A}" srcOrd="2" destOrd="0" presId="urn:microsoft.com/office/officeart/2016/7/layout/RepeatingBendingProcessNew"/>
    <dgm:cxn modelId="{8BE543B1-D8C8-F84C-8C1E-2636D40FAB27}" type="presParOf" srcId="{D78A2E35-B1C5-D740-88E9-C097EC4E4D75}" destId="{B1FFE821-1156-0944-A0A5-9AA70F13AC51}" srcOrd="3" destOrd="0" presId="urn:microsoft.com/office/officeart/2016/7/layout/RepeatingBendingProcessNew"/>
    <dgm:cxn modelId="{8CEA62E5-B030-BF42-9544-7198A4854792}" type="presParOf" srcId="{B1FFE821-1156-0944-A0A5-9AA70F13AC51}" destId="{62583025-50B0-074D-B003-C414A98309CD}" srcOrd="0" destOrd="0" presId="urn:microsoft.com/office/officeart/2016/7/layout/RepeatingBendingProcessNew"/>
    <dgm:cxn modelId="{F61C3A5B-ED65-B041-A2F3-A14BEF043012}" type="presParOf" srcId="{D78A2E35-B1C5-D740-88E9-C097EC4E4D75}" destId="{5797F4FB-047B-AA46-9DD3-674A7ABA182A}" srcOrd="4" destOrd="0" presId="urn:microsoft.com/office/officeart/2016/7/layout/RepeatingBendingProcessNew"/>
    <dgm:cxn modelId="{5C030081-AC23-024F-82FA-4EF2155B0899}" type="presParOf" srcId="{D78A2E35-B1C5-D740-88E9-C097EC4E4D75}" destId="{089AF4A0-2518-4144-92FE-29C2EF977A38}" srcOrd="5" destOrd="0" presId="urn:microsoft.com/office/officeart/2016/7/layout/RepeatingBendingProcessNew"/>
    <dgm:cxn modelId="{2E5D21B4-9EA1-6947-B80B-0AA96781305F}" type="presParOf" srcId="{089AF4A0-2518-4144-92FE-29C2EF977A38}" destId="{F5A846BD-A5A7-224C-BBF7-563471C23B6A}" srcOrd="0" destOrd="0" presId="urn:microsoft.com/office/officeart/2016/7/layout/RepeatingBendingProcessNew"/>
    <dgm:cxn modelId="{BCD71126-2193-B84C-8BB5-F88BED45C824}" type="presParOf" srcId="{D78A2E35-B1C5-D740-88E9-C097EC4E4D75}" destId="{7968B2DC-F992-C748-8ED0-8C39914F3354}" srcOrd="6" destOrd="0" presId="urn:microsoft.com/office/officeart/2016/7/layout/RepeatingBendingProcessNew"/>
    <dgm:cxn modelId="{57021589-FA8E-2448-8286-B9493491E35F}" type="presParOf" srcId="{D78A2E35-B1C5-D740-88E9-C097EC4E4D75}" destId="{A84D2139-53D4-8845-A3C8-C25CA8A9B9A6}" srcOrd="7" destOrd="0" presId="urn:microsoft.com/office/officeart/2016/7/layout/RepeatingBendingProcessNew"/>
    <dgm:cxn modelId="{E81A3C8A-3B33-2241-9F99-472D5D9B9B03}" type="presParOf" srcId="{A84D2139-53D4-8845-A3C8-C25CA8A9B9A6}" destId="{CEBFC89C-6394-B449-AF77-0CD5F806B546}" srcOrd="0" destOrd="0" presId="urn:microsoft.com/office/officeart/2016/7/layout/RepeatingBendingProcessNew"/>
    <dgm:cxn modelId="{1E708C14-925C-DA4B-961C-72BD8238DEF4}" type="presParOf" srcId="{D78A2E35-B1C5-D740-88E9-C097EC4E4D75}" destId="{22BD17D7-8A9F-B44C-ABF9-52CE0962B238}" srcOrd="8" destOrd="0" presId="urn:microsoft.com/office/officeart/2016/7/layout/RepeatingBendingProcessNew"/>
    <dgm:cxn modelId="{C5033B42-C428-864A-BCBE-3129A205E9E0}" type="presParOf" srcId="{D78A2E35-B1C5-D740-88E9-C097EC4E4D75}" destId="{143579F8-DA83-EF4D-9C9A-48BC94FA3D69}" srcOrd="9" destOrd="0" presId="urn:microsoft.com/office/officeart/2016/7/layout/RepeatingBendingProcessNew"/>
    <dgm:cxn modelId="{B11B3A68-79BB-5C4E-AF67-2C81712BA498}" type="presParOf" srcId="{143579F8-DA83-EF4D-9C9A-48BC94FA3D69}" destId="{A5CB97A9-B746-1C48-853B-F9A87093784C}" srcOrd="0" destOrd="0" presId="urn:microsoft.com/office/officeart/2016/7/layout/RepeatingBendingProcessNew"/>
    <dgm:cxn modelId="{0C7D943B-BA85-2A48-95F6-48DBA974FB8C}" type="presParOf" srcId="{D78A2E35-B1C5-D740-88E9-C097EC4E4D75}" destId="{3CD53CB7-78E6-5246-84C2-CE61701320A6}" srcOrd="10" destOrd="0" presId="urn:microsoft.com/office/officeart/2016/7/layout/RepeatingBendingProcessNew"/>
    <dgm:cxn modelId="{BF12E512-B29F-754E-A3A5-5EBDA460E3D1}" type="presParOf" srcId="{D78A2E35-B1C5-D740-88E9-C097EC4E4D75}" destId="{F1D24BCF-CF45-5242-87C3-491774507B7F}" srcOrd="11" destOrd="0" presId="urn:microsoft.com/office/officeart/2016/7/layout/RepeatingBendingProcessNew"/>
    <dgm:cxn modelId="{85630A75-D278-D246-B5BB-F6F9017EE1DE}" type="presParOf" srcId="{F1D24BCF-CF45-5242-87C3-491774507B7F}" destId="{41D5F452-5401-E141-8E74-B2C8B9581BDD}" srcOrd="0" destOrd="0" presId="urn:microsoft.com/office/officeart/2016/7/layout/RepeatingBendingProcessNew"/>
    <dgm:cxn modelId="{2CF464CB-7D70-FC44-BB7E-FDB9491F7999}" type="presParOf" srcId="{D78A2E35-B1C5-D740-88E9-C097EC4E4D75}" destId="{F5E9BC82-28D5-9E4F-A6BE-5052EB694E39}" srcOrd="12" destOrd="0" presId="urn:microsoft.com/office/officeart/2016/7/layout/RepeatingBendingProcessNew"/>
    <dgm:cxn modelId="{464EFC9F-C3EC-E34C-95DA-4B398C8890F3}" type="presParOf" srcId="{D78A2E35-B1C5-D740-88E9-C097EC4E4D75}" destId="{37578329-30C5-064D-98FA-5F2DE4893330}" srcOrd="13" destOrd="0" presId="urn:microsoft.com/office/officeart/2016/7/layout/RepeatingBendingProcessNew"/>
    <dgm:cxn modelId="{478E1583-15DF-4C43-B91C-7BF6BA220CE0}" type="presParOf" srcId="{37578329-30C5-064D-98FA-5F2DE4893330}" destId="{89D3FB4C-C2D4-0A47-8F98-977001BCE152}" srcOrd="0" destOrd="0" presId="urn:microsoft.com/office/officeart/2016/7/layout/RepeatingBendingProcessNew"/>
    <dgm:cxn modelId="{00EE8FEC-D9AC-4E4D-B8B3-DB83EB019E50}" type="presParOf" srcId="{D78A2E35-B1C5-D740-88E9-C097EC4E4D75}" destId="{D9E3D224-840F-FB4C-BF20-A1C692CD48F6}" srcOrd="14" destOrd="0" presId="urn:microsoft.com/office/officeart/2016/7/layout/RepeatingBendingProcessNew"/>
    <dgm:cxn modelId="{908BE55F-0606-D349-AC00-40552896E8A9}" type="presParOf" srcId="{D78A2E35-B1C5-D740-88E9-C097EC4E4D75}" destId="{611CDB2D-731E-414F-BC52-4EEDDB484556}" srcOrd="15" destOrd="0" presId="urn:microsoft.com/office/officeart/2016/7/layout/RepeatingBendingProcessNew"/>
    <dgm:cxn modelId="{FDA35DC5-CE70-CB44-B16C-F3327B4C993B}" type="presParOf" srcId="{611CDB2D-731E-414F-BC52-4EEDDB484556}" destId="{D286BBE4-623A-884F-837D-62A6DA90B15D}" srcOrd="0" destOrd="0" presId="urn:microsoft.com/office/officeart/2016/7/layout/RepeatingBendingProcessNew"/>
    <dgm:cxn modelId="{AC18142B-6277-6B4B-BB4D-34C42612AD48}" type="presParOf" srcId="{D78A2E35-B1C5-D740-88E9-C097EC4E4D75}" destId="{928E5099-FB98-7843-9517-F5FF532198BF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86780-E0EA-CC45-94FB-6A00CD0E15EA}">
      <dsp:nvSpPr>
        <dsp:cNvPr id="0" name=""/>
        <dsp:cNvSpPr/>
      </dsp:nvSpPr>
      <dsp:spPr>
        <a:xfrm>
          <a:off x="3594" y="229666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Husband</a:t>
          </a:r>
        </a:p>
      </dsp:txBody>
      <dsp:txXfrm>
        <a:off x="3594" y="229666"/>
        <a:ext cx="1946002" cy="1167601"/>
      </dsp:txXfrm>
    </dsp:sp>
    <dsp:sp modelId="{1BBB015F-2DEF-5243-A07C-B4301F3E2BE2}">
      <dsp:nvSpPr>
        <dsp:cNvPr id="0" name=""/>
        <dsp:cNvSpPr/>
      </dsp:nvSpPr>
      <dsp:spPr>
        <a:xfrm>
          <a:off x="2144196" y="229666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Father</a:t>
          </a:r>
        </a:p>
      </dsp:txBody>
      <dsp:txXfrm>
        <a:off x="2144196" y="229666"/>
        <a:ext cx="1946002" cy="1167601"/>
      </dsp:txXfrm>
    </dsp:sp>
    <dsp:sp modelId="{AD5BEA04-EBBA-5442-B3B9-8997FC8790C1}">
      <dsp:nvSpPr>
        <dsp:cNvPr id="0" name=""/>
        <dsp:cNvSpPr/>
      </dsp:nvSpPr>
      <dsp:spPr>
        <a:xfrm>
          <a:off x="4284798" y="229666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Son</a:t>
          </a:r>
        </a:p>
      </dsp:txBody>
      <dsp:txXfrm>
        <a:off x="4284798" y="229666"/>
        <a:ext cx="1946002" cy="1167601"/>
      </dsp:txXfrm>
    </dsp:sp>
    <dsp:sp modelId="{7C0793BF-8FEE-AD4A-97FF-6366E50E7249}">
      <dsp:nvSpPr>
        <dsp:cNvPr id="0" name=""/>
        <dsp:cNvSpPr/>
      </dsp:nvSpPr>
      <dsp:spPr>
        <a:xfrm>
          <a:off x="6425401" y="229666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Brother</a:t>
          </a:r>
        </a:p>
      </dsp:txBody>
      <dsp:txXfrm>
        <a:off x="6425401" y="229666"/>
        <a:ext cx="1946002" cy="1167601"/>
      </dsp:txXfrm>
    </dsp:sp>
    <dsp:sp modelId="{D336C368-49B0-0241-B530-B166DF5F16D4}">
      <dsp:nvSpPr>
        <dsp:cNvPr id="0" name=""/>
        <dsp:cNvSpPr/>
      </dsp:nvSpPr>
      <dsp:spPr>
        <a:xfrm>
          <a:off x="8566003" y="229666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Leader</a:t>
          </a:r>
        </a:p>
      </dsp:txBody>
      <dsp:txXfrm>
        <a:off x="8566003" y="229666"/>
        <a:ext cx="1946002" cy="1167601"/>
      </dsp:txXfrm>
    </dsp:sp>
    <dsp:sp modelId="{9A3F3061-1BE8-F744-BFBC-61076010B679}">
      <dsp:nvSpPr>
        <dsp:cNvPr id="0" name=""/>
        <dsp:cNvSpPr/>
      </dsp:nvSpPr>
      <dsp:spPr>
        <a:xfrm>
          <a:off x="3594" y="1591868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Business Owner</a:t>
          </a:r>
        </a:p>
      </dsp:txBody>
      <dsp:txXfrm>
        <a:off x="3594" y="1591868"/>
        <a:ext cx="1946002" cy="1167601"/>
      </dsp:txXfrm>
    </dsp:sp>
    <dsp:sp modelId="{A2E8743B-E544-9444-A09C-CB30DC5E29E3}">
      <dsp:nvSpPr>
        <dsp:cNvPr id="0" name=""/>
        <dsp:cNvSpPr/>
      </dsp:nvSpPr>
      <dsp:spPr>
        <a:xfrm>
          <a:off x="2144196" y="1591868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Public Speaker</a:t>
          </a:r>
        </a:p>
      </dsp:txBody>
      <dsp:txXfrm>
        <a:off x="2144196" y="1591868"/>
        <a:ext cx="1946002" cy="1167601"/>
      </dsp:txXfrm>
    </dsp:sp>
    <dsp:sp modelId="{C93CD3A4-A087-CF45-9530-EEB1771B49CD}">
      <dsp:nvSpPr>
        <dsp:cNvPr id="0" name=""/>
        <dsp:cNvSpPr/>
      </dsp:nvSpPr>
      <dsp:spPr>
        <a:xfrm>
          <a:off x="4284798" y="1591868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Mental Health Advocate and Community Leader</a:t>
          </a:r>
        </a:p>
      </dsp:txBody>
      <dsp:txXfrm>
        <a:off x="4284798" y="1591868"/>
        <a:ext cx="1946002" cy="1167601"/>
      </dsp:txXfrm>
    </dsp:sp>
    <dsp:sp modelId="{5B249E9F-EC71-0E40-877B-E8F935ACBA6A}">
      <dsp:nvSpPr>
        <dsp:cNvPr id="0" name=""/>
        <dsp:cNvSpPr/>
      </dsp:nvSpPr>
      <dsp:spPr>
        <a:xfrm>
          <a:off x="6425401" y="1591868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Multimedia Producer</a:t>
          </a:r>
        </a:p>
      </dsp:txBody>
      <dsp:txXfrm>
        <a:off x="6425401" y="1591868"/>
        <a:ext cx="1946002" cy="1167601"/>
      </dsp:txXfrm>
    </dsp:sp>
    <dsp:sp modelId="{DD1FFC86-0D0D-A648-94F6-B24AA6CBF345}">
      <dsp:nvSpPr>
        <dsp:cNvPr id="0" name=""/>
        <dsp:cNvSpPr/>
      </dsp:nvSpPr>
      <dsp:spPr>
        <a:xfrm>
          <a:off x="8566003" y="1591868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Career and Life Coach</a:t>
          </a:r>
        </a:p>
      </dsp:txBody>
      <dsp:txXfrm>
        <a:off x="8566003" y="1591868"/>
        <a:ext cx="1946002" cy="1167601"/>
      </dsp:txXfrm>
    </dsp:sp>
    <dsp:sp modelId="{16E806CF-A2A0-CD43-952E-3010880C2056}">
      <dsp:nvSpPr>
        <dsp:cNvPr id="0" name=""/>
        <dsp:cNvSpPr/>
      </dsp:nvSpPr>
      <dsp:spPr>
        <a:xfrm>
          <a:off x="2144196" y="2954069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REI Investor</a:t>
          </a:r>
        </a:p>
      </dsp:txBody>
      <dsp:txXfrm>
        <a:off x="2144196" y="2954069"/>
        <a:ext cx="1946002" cy="1167601"/>
      </dsp:txXfrm>
    </dsp:sp>
    <dsp:sp modelId="{E2C5634F-E055-5D43-BE18-28B055BD7A89}">
      <dsp:nvSpPr>
        <dsp:cNvPr id="0" name=""/>
        <dsp:cNvSpPr/>
      </dsp:nvSpPr>
      <dsp:spPr>
        <a:xfrm>
          <a:off x="4284798" y="2954069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Social Media Influencer</a:t>
          </a:r>
        </a:p>
      </dsp:txBody>
      <dsp:txXfrm>
        <a:off x="4284798" y="2954069"/>
        <a:ext cx="1946002" cy="1167601"/>
      </dsp:txXfrm>
    </dsp:sp>
    <dsp:sp modelId="{863500B9-BE34-474E-A595-6E2F7F26BEED}">
      <dsp:nvSpPr>
        <dsp:cNvPr id="0" name=""/>
        <dsp:cNvSpPr/>
      </dsp:nvSpPr>
      <dsp:spPr>
        <a:xfrm>
          <a:off x="6425401" y="2954069"/>
          <a:ext cx="1946002" cy="116760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Pray for me!</a:t>
          </a:r>
        </a:p>
      </dsp:txBody>
      <dsp:txXfrm>
        <a:off x="6425401" y="2954069"/>
        <a:ext cx="1946002" cy="1167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0A6B8-FC0D-E349-9CA4-00EEC5346E5A}">
      <dsp:nvSpPr>
        <dsp:cNvPr id="0" name=""/>
        <dsp:cNvSpPr/>
      </dsp:nvSpPr>
      <dsp:spPr>
        <a:xfrm>
          <a:off x="2274003" y="760650"/>
          <a:ext cx="4905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56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6257" y="803762"/>
        <a:ext cx="26058" cy="5216"/>
      </dsp:txXfrm>
    </dsp:sp>
    <dsp:sp modelId="{9F9FAB14-B327-0940-B01C-5DA5F838CBAC}">
      <dsp:nvSpPr>
        <dsp:cNvPr id="0" name=""/>
        <dsp:cNvSpPr/>
      </dsp:nvSpPr>
      <dsp:spPr>
        <a:xfrm>
          <a:off x="9857" y="126587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Make a list of the activities that make you happy.</a:t>
          </a:r>
        </a:p>
      </dsp:txBody>
      <dsp:txXfrm>
        <a:off x="9857" y="126587"/>
        <a:ext cx="2265945" cy="1359567"/>
      </dsp:txXfrm>
    </dsp:sp>
    <dsp:sp modelId="{B1FFE821-1156-0944-A0A5-9AA70F13AC51}">
      <dsp:nvSpPr>
        <dsp:cNvPr id="0" name=""/>
        <dsp:cNvSpPr/>
      </dsp:nvSpPr>
      <dsp:spPr>
        <a:xfrm>
          <a:off x="5061116" y="760650"/>
          <a:ext cx="4905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56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93370" y="803762"/>
        <a:ext cx="26058" cy="5216"/>
      </dsp:txXfrm>
    </dsp:sp>
    <dsp:sp modelId="{A74D1846-680B-2E4C-BA75-F6B620A6F08A}">
      <dsp:nvSpPr>
        <dsp:cNvPr id="0" name=""/>
        <dsp:cNvSpPr/>
      </dsp:nvSpPr>
      <dsp:spPr>
        <a:xfrm>
          <a:off x="2796970" y="126587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Make a list of the MOST important responsibilities you handle (Family and Work tasks included together).</a:t>
          </a:r>
        </a:p>
      </dsp:txBody>
      <dsp:txXfrm>
        <a:off x="2796970" y="126587"/>
        <a:ext cx="2265945" cy="1359567"/>
      </dsp:txXfrm>
    </dsp:sp>
    <dsp:sp modelId="{089AF4A0-2518-4144-92FE-29C2EF977A38}">
      <dsp:nvSpPr>
        <dsp:cNvPr id="0" name=""/>
        <dsp:cNvSpPr/>
      </dsp:nvSpPr>
      <dsp:spPr>
        <a:xfrm>
          <a:off x="1142830" y="1484354"/>
          <a:ext cx="5574226" cy="490567"/>
        </a:xfrm>
        <a:custGeom>
          <a:avLst/>
          <a:gdLst/>
          <a:ahLst/>
          <a:cxnLst/>
          <a:rect l="0" t="0" r="0" b="0"/>
          <a:pathLst>
            <a:path>
              <a:moveTo>
                <a:pt x="5574226" y="0"/>
              </a:moveTo>
              <a:lnTo>
                <a:pt x="5574226" y="262383"/>
              </a:lnTo>
              <a:lnTo>
                <a:pt x="0" y="262383"/>
              </a:lnTo>
              <a:lnTo>
                <a:pt x="0" y="4905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9980" y="1727030"/>
        <a:ext cx="279926" cy="5216"/>
      </dsp:txXfrm>
    </dsp:sp>
    <dsp:sp modelId="{5797F4FB-047B-AA46-9DD3-674A7ABA182A}">
      <dsp:nvSpPr>
        <dsp:cNvPr id="0" name=""/>
        <dsp:cNvSpPr/>
      </dsp:nvSpPr>
      <dsp:spPr>
        <a:xfrm>
          <a:off x="5584083" y="126587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Pull your calendar out &amp; check your week</a:t>
          </a:r>
        </a:p>
      </dsp:txBody>
      <dsp:txXfrm>
        <a:off x="5584083" y="126587"/>
        <a:ext cx="2265945" cy="1359567"/>
      </dsp:txXfrm>
    </dsp:sp>
    <dsp:sp modelId="{A84D2139-53D4-8845-A3C8-C25CA8A9B9A6}">
      <dsp:nvSpPr>
        <dsp:cNvPr id="0" name=""/>
        <dsp:cNvSpPr/>
      </dsp:nvSpPr>
      <dsp:spPr>
        <a:xfrm>
          <a:off x="2274003" y="2641385"/>
          <a:ext cx="4905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567" y="45720"/>
              </a:lnTo>
            </a:path>
          </a:pathLst>
        </a:custGeom>
        <a:noFill/>
        <a:ln w="6350" cap="flat" cmpd="sng" algn="ctr">
          <a:solidFill>
            <a:srgbClr val="007A4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6257" y="2684497"/>
        <a:ext cx="26058" cy="5216"/>
      </dsp:txXfrm>
    </dsp:sp>
    <dsp:sp modelId="{7968B2DC-F992-C748-8ED0-8C39914F3354}">
      <dsp:nvSpPr>
        <dsp:cNvPr id="0" name=""/>
        <dsp:cNvSpPr/>
      </dsp:nvSpPr>
      <dsp:spPr>
        <a:xfrm>
          <a:off x="9857" y="2007322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Determine when (time) you start your day.</a:t>
          </a:r>
        </a:p>
      </dsp:txBody>
      <dsp:txXfrm>
        <a:off x="9857" y="2007322"/>
        <a:ext cx="2265945" cy="1359567"/>
      </dsp:txXfrm>
    </dsp:sp>
    <dsp:sp modelId="{143579F8-DA83-EF4D-9C9A-48BC94FA3D69}">
      <dsp:nvSpPr>
        <dsp:cNvPr id="0" name=""/>
        <dsp:cNvSpPr/>
      </dsp:nvSpPr>
      <dsp:spPr>
        <a:xfrm>
          <a:off x="5061116" y="2641385"/>
          <a:ext cx="4905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567" y="45720"/>
              </a:lnTo>
            </a:path>
          </a:pathLst>
        </a:custGeom>
        <a:noFill/>
        <a:ln w="6350" cap="flat" cmpd="sng" algn="ctr">
          <a:solidFill>
            <a:srgbClr val="007A4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93370" y="2684497"/>
        <a:ext cx="26058" cy="5216"/>
      </dsp:txXfrm>
    </dsp:sp>
    <dsp:sp modelId="{22BD17D7-8A9F-B44C-ABF9-52CE0962B238}">
      <dsp:nvSpPr>
        <dsp:cNvPr id="0" name=""/>
        <dsp:cNvSpPr/>
      </dsp:nvSpPr>
      <dsp:spPr>
        <a:xfrm>
          <a:off x="2796970" y="2007322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Identify what you’re going to do for YOU first.</a:t>
          </a:r>
        </a:p>
      </dsp:txBody>
      <dsp:txXfrm>
        <a:off x="2796970" y="2007322"/>
        <a:ext cx="2265945" cy="1359567"/>
      </dsp:txXfrm>
    </dsp:sp>
    <dsp:sp modelId="{F1D24BCF-CF45-5242-87C3-491774507B7F}">
      <dsp:nvSpPr>
        <dsp:cNvPr id="0" name=""/>
        <dsp:cNvSpPr/>
      </dsp:nvSpPr>
      <dsp:spPr>
        <a:xfrm>
          <a:off x="1142830" y="3365089"/>
          <a:ext cx="5574226" cy="693007"/>
        </a:xfrm>
        <a:custGeom>
          <a:avLst/>
          <a:gdLst/>
          <a:ahLst/>
          <a:cxnLst/>
          <a:rect l="0" t="0" r="0" b="0"/>
          <a:pathLst>
            <a:path>
              <a:moveTo>
                <a:pt x="5574226" y="0"/>
              </a:moveTo>
              <a:lnTo>
                <a:pt x="5574226" y="363603"/>
              </a:lnTo>
              <a:lnTo>
                <a:pt x="0" y="363603"/>
              </a:lnTo>
              <a:lnTo>
                <a:pt x="0" y="693007"/>
              </a:lnTo>
            </a:path>
          </a:pathLst>
        </a:custGeom>
        <a:noFill/>
        <a:ln w="6350" cap="flat" cmpd="sng" algn="ctr">
          <a:solidFill>
            <a:srgbClr val="007A4B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9418" y="3708984"/>
        <a:ext cx="281049" cy="5216"/>
      </dsp:txXfrm>
    </dsp:sp>
    <dsp:sp modelId="{3CD53CB7-78E6-5246-84C2-CE61701320A6}">
      <dsp:nvSpPr>
        <dsp:cNvPr id="0" name=""/>
        <dsp:cNvSpPr/>
      </dsp:nvSpPr>
      <dsp:spPr>
        <a:xfrm>
          <a:off x="5584083" y="2007322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Block that on the calendar.</a:t>
          </a:r>
        </a:p>
      </dsp:txBody>
      <dsp:txXfrm>
        <a:off x="5584083" y="2007322"/>
        <a:ext cx="2265945" cy="1359567"/>
      </dsp:txXfrm>
    </dsp:sp>
    <dsp:sp modelId="{37578329-30C5-064D-98FA-5F2DE4893330}">
      <dsp:nvSpPr>
        <dsp:cNvPr id="0" name=""/>
        <dsp:cNvSpPr/>
      </dsp:nvSpPr>
      <dsp:spPr>
        <a:xfrm>
          <a:off x="2274003" y="4724560"/>
          <a:ext cx="4905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567" y="45720"/>
              </a:lnTo>
            </a:path>
          </a:pathLst>
        </a:custGeom>
        <a:noFill/>
        <a:ln w="6350" cap="flat" cmpd="sng" algn="ctr">
          <a:solidFill>
            <a:srgbClr val="7030A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6257" y="4767672"/>
        <a:ext cx="26058" cy="5216"/>
      </dsp:txXfrm>
    </dsp:sp>
    <dsp:sp modelId="{F5E9BC82-28D5-9E4F-A6BE-5052EB694E39}">
      <dsp:nvSpPr>
        <dsp:cNvPr id="0" name=""/>
        <dsp:cNvSpPr/>
      </dsp:nvSpPr>
      <dsp:spPr>
        <a:xfrm>
          <a:off x="9857" y="4090496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Block the MOST important work task for the day.</a:t>
          </a:r>
        </a:p>
      </dsp:txBody>
      <dsp:txXfrm>
        <a:off x="9857" y="4090496"/>
        <a:ext cx="2265945" cy="1359567"/>
      </dsp:txXfrm>
    </dsp:sp>
    <dsp:sp modelId="{611CDB2D-731E-414F-BC52-4EEDDB484556}">
      <dsp:nvSpPr>
        <dsp:cNvPr id="0" name=""/>
        <dsp:cNvSpPr/>
      </dsp:nvSpPr>
      <dsp:spPr>
        <a:xfrm>
          <a:off x="5061116" y="4724560"/>
          <a:ext cx="4905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567" y="45720"/>
              </a:lnTo>
            </a:path>
          </a:pathLst>
        </a:custGeom>
        <a:noFill/>
        <a:ln w="6350" cap="flat" cmpd="sng" algn="ctr">
          <a:solidFill>
            <a:srgbClr val="7030A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93370" y="4767672"/>
        <a:ext cx="26058" cy="5216"/>
      </dsp:txXfrm>
    </dsp:sp>
    <dsp:sp modelId="{D9E3D224-840F-FB4C-BF20-A1C692CD48F6}">
      <dsp:nvSpPr>
        <dsp:cNvPr id="0" name=""/>
        <dsp:cNvSpPr/>
      </dsp:nvSpPr>
      <dsp:spPr>
        <a:xfrm>
          <a:off x="2796970" y="3888057"/>
          <a:ext cx="2265945" cy="17644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18A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Can you adjust any pre-existing meetings to fit in some self-care? (15-minute walk, 10-minute-deep breathing meditation, etc.)</a:t>
          </a:r>
        </a:p>
      </dsp:txBody>
      <dsp:txXfrm>
        <a:off x="2796970" y="3888057"/>
        <a:ext cx="2265945" cy="1764446"/>
      </dsp:txXfrm>
    </dsp:sp>
    <dsp:sp modelId="{928E5099-FB98-7843-9517-F5FF532198BF}">
      <dsp:nvSpPr>
        <dsp:cNvPr id="0" name=""/>
        <dsp:cNvSpPr/>
      </dsp:nvSpPr>
      <dsp:spPr>
        <a:xfrm>
          <a:off x="5584083" y="4090496"/>
          <a:ext cx="2265945" cy="13595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A718A4">
              <a:alpha val="52941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033" tIns="116549" rIns="111033" bIns="1165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Repeat the process each week.</a:t>
          </a:r>
        </a:p>
      </dsp:txBody>
      <dsp:txXfrm>
        <a:off x="5584083" y="4090496"/>
        <a:ext cx="2265945" cy="1359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7F484-1AAD-CC4F-A760-2DACBED0133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2C6CD-1DEA-304C-B812-D4270AAD7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nture.com/content/dam/accenture/final/accenture-com/document-2/Disability-Inclusion-Report-Business-Imperative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ho.int/news-room/fact-sheets/detail/disability-and-health" TargetMode="External"/><Relationship Id="rId5" Type="http://schemas.openxmlformats.org/officeDocument/2006/relationships/hyperlink" Target="https://www.weforum.org/stories/2023/12/driving-disability-inclusion-is-more-than-a-moral-imperative-it-s-a-business-one/" TargetMode="External"/><Relationship Id="rId4" Type="http://schemas.openxmlformats.org/officeDocument/2006/relationships/hyperlink" Target="https://instituteforpr.org/voya-ipr-disability-report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9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31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15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43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DF7F2-61FB-59E2-9B0D-7306F825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6F399-94FD-A1A8-72F5-39B9FCF56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1F687-E215-78FE-33BF-2FE2BBCF6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B980F-7BAB-26B7-D716-FEBD7E281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4763-6122-3943-9130-ADE131CDF3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7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992E-2C82-522A-02B0-064FFBA4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E4BA4-6918-CAC3-AE06-161DD2D25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6DF3A-BE8B-FADA-FAFC-325140713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8D570-677F-E27F-C5DE-91642B702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B9F7-7F17-DE4C-8A02-B4382C38F2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9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EE04-5904-D74E-8C24-A7EEAF2428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37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Aft>
                <a:spcPts val="12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1.6% higher revenue, 2.6x net income, 2x higher economic profit, 25% more productivity (measured as revenue/employee). [Accenture &amp; </a:t>
            </a:r>
            <a:r>
              <a:rPr lang="en-US" sz="1800" err="1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Disability:IN</a:t>
            </a: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, </a:t>
            </a:r>
            <a:r>
              <a:rPr lang="en-US" sz="1800" u="sng">
                <a:solidFill>
                  <a:srgbClr val="242C65"/>
                </a:solidFill>
                <a:effectLst/>
                <a:latin typeface="Arial" panose="020B0604020202020204" pitchFamily="34" charset="0"/>
                <a:ea typeface="Franklin Gothic Book" panose="020B0503020102020204" pitchFamily="34" charset="0"/>
                <a:hlinkClick r:id="rId3"/>
              </a:rPr>
              <a:t>The Disability Inclusion Imperative</a:t>
            </a: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]</a:t>
            </a:r>
          </a:p>
          <a:p>
            <a:pPr marL="342900" marR="0" lvl="0" indent="-342900">
              <a:spcAft>
                <a:spcPts val="12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80% of consumers are more likely to buy from a company committed to disability inclusion. [</a:t>
            </a:r>
            <a:r>
              <a:rPr lang="en-US" sz="1800" u="sng">
                <a:solidFill>
                  <a:srgbClr val="242C65"/>
                </a:solidFill>
                <a:effectLst/>
                <a:latin typeface="Arial" panose="020B0604020202020204" pitchFamily="34" charset="0"/>
                <a:ea typeface="Franklin Gothic Book" panose="020B0503020102020204" pitchFamily="34" charset="0"/>
                <a:hlinkClick r:id="rId4"/>
              </a:rPr>
              <a:t>Voya, Institute for Public Relations</a:t>
            </a: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]</a:t>
            </a:r>
          </a:p>
          <a:p>
            <a:pPr marL="342900" marR="0" lvl="0" indent="-342900">
              <a:spcAft>
                <a:spcPts val="12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People with disabilities control an estimated $13 trillion annually in discretionary income. [</a:t>
            </a:r>
            <a:r>
              <a:rPr lang="en-US" sz="1800" u="sng">
                <a:solidFill>
                  <a:srgbClr val="242C65"/>
                </a:solidFill>
                <a:effectLst/>
                <a:latin typeface="Arial" panose="020B0604020202020204" pitchFamily="34" charset="0"/>
                <a:ea typeface="Franklin Gothic Book" panose="020B0503020102020204" pitchFamily="34" charset="0"/>
                <a:hlinkClick r:id="rId5"/>
              </a:rPr>
              <a:t>WEF</a:t>
            </a: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]</a:t>
            </a:r>
          </a:p>
          <a:p>
            <a:pPr marL="342900" marR="0" lvl="0" indent="-342900">
              <a:spcAft>
                <a:spcPts val="12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1.3 billion people with disabilities worldwide, about 16% of the world’s population. [</a:t>
            </a:r>
            <a:r>
              <a:rPr lang="en-US" sz="1800" u="sng">
                <a:solidFill>
                  <a:srgbClr val="242C65"/>
                </a:solidFill>
                <a:effectLst/>
                <a:latin typeface="Arial" panose="020B0604020202020204" pitchFamily="34" charset="0"/>
                <a:ea typeface="Franklin Gothic Book" panose="020B0503020102020204" pitchFamily="34" charset="0"/>
                <a:hlinkClick r:id="rId6"/>
              </a:rPr>
              <a:t>World Health Organization</a:t>
            </a:r>
            <a:r>
              <a:rPr lang="en-US" sz="1800"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]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B9F7-7F17-DE4C-8A02-B4382C38F2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8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5EE04-5904-D74E-8C24-A7EEAF2428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3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CD94C-12CB-F697-2021-ECFB0488D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28923-3E9F-F9B8-0488-33131EE77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DA3D61-6945-2A94-289A-56C96E10E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B0EB8-C7FC-022C-49EF-375EEAF98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E8A87-18DA-4CCE-A8C2-BDBC48925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ik" panose="020B050303020206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raphik" panose="020B050303020206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517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E8E59-2FAE-8DF7-98C8-3334EF7CC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1B82B-CC88-D320-D23C-8BA975C94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3786B-2599-F0D3-41C2-5CA9EE548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9FFCC-663A-7F65-D1E4-CABB90430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B9F7-7F17-DE4C-8A02-B4382C38F2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02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DF7F2-61FB-59E2-9B0D-7306F825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E6F399-94FD-A1A8-72F5-39B9FCF56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1F687-E215-78FE-33BF-2FE2BBCF6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B980F-7BAB-26B7-D716-FEBD7E281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72C6CD-1DEA-304C-B812-D4270AAD79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9183"/>
            <a:ext cx="12192000" cy="1121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248" y="1904103"/>
            <a:ext cx="9144000" cy="160585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262C65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66C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768" y="13008"/>
            <a:ext cx="3761232" cy="16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20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40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1139CB-6F17-1AEB-8D05-C14A114309CC}"/>
              </a:ext>
            </a:extLst>
          </p:cNvPr>
          <p:cNvSpPr/>
          <p:nvPr userDrawn="1"/>
        </p:nvSpPr>
        <p:spPr>
          <a:xfrm>
            <a:off x="381000" y="406112"/>
            <a:ext cx="11410950" cy="5905788"/>
          </a:xfrm>
          <a:prstGeom prst="rect">
            <a:avLst/>
          </a:prstGeom>
          <a:noFill/>
          <a:ln w="114300">
            <a:solidFill>
              <a:srgbClr val="004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EAD17-25EE-2A2B-0C57-D5AB8EA1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364"/>
            <a:ext cx="5181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ABE38E2-F3A0-94B8-7D2F-3A45ECB65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0031" y="6482079"/>
            <a:ext cx="381001" cy="20784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smtClean="0">
                <a:solidFill>
                  <a:schemeClr val="tx1"/>
                </a:solidFill>
              </a:defRPr>
            </a:lvl1pPr>
          </a:lstStyle>
          <a:p>
            <a:pPr defTabSz="228600">
              <a:spcAft>
                <a:spcPts val="1200"/>
              </a:spcAft>
            </a:pPr>
            <a:fld id="{CC9E6EB9-168E-4914-8CC7-2E853AFB4F1B}" type="slidenum">
              <a:rPr lang="en-GB" smtClean="0"/>
              <a:pPr defTabSz="228600">
                <a:spcAft>
                  <a:spcPts val="1200"/>
                </a:spcAft>
              </a:pPr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97D5A4-7D02-09DF-AB10-357F70A69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847975"/>
            <a:ext cx="7844554" cy="396875"/>
          </a:xfrm>
        </p:spPr>
        <p:txBody>
          <a:bodyPr/>
          <a:lstStyle>
            <a:lvl1pPr>
              <a:defRPr>
                <a:solidFill>
                  <a:srgbClr val="0041F0"/>
                </a:solidFill>
              </a:defRPr>
            </a:lvl1pPr>
          </a:lstStyle>
          <a:p>
            <a:pPr lvl="0"/>
            <a:r>
              <a:rPr lang="en-US"/>
              <a:t>Sub head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A828B8-1003-5506-DED3-AA94FC13D7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429000"/>
            <a:ext cx="7844554" cy="248602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08269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89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8118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66CC"/>
                </a:solidFill>
              </a:defRPr>
            </a:lvl1pPr>
          </a:lstStyle>
          <a:p>
            <a:fld id="{56E5AE61-5B0D-E04F-90E5-A6E6C3587F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31323"/>
            <a:ext cx="12192000" cy="62788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581183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66C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4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9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8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1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3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2D9CC3-DD95-A042-8FB0-C7B6333C817A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5AE61-5B0D-E04F-90E5-A6E6C35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0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36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108576" y="5811838"/>
            <a:ext cx="324522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E5AE61-5B0D-E04F-90E5-A6E6C3587FBC}" type="slidenum">
              <a:rPr lang="en-US" sz="1400" smtClean="0">
                <a:solidFill>
                  <a:srgbClr val="0066CC"/>
                </a:solidFill>
              </a:rPr>
              <a:pPr algn="r"/>
              <a:t>‹#›</a:t>
            </a:fld>
            <a:endParaRPr lang="en-US" sz="1400">
              <a:solidFill>
                <a:srgbClr val="0066CC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581183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66C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3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262C6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262C6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262C6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262C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262C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262C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isabilityin.tfaforms.net/5025205" TargetMode="External"/><Relationship Id="rId5" Type="http://schemas.openxmlformats.org/officeDocument/2006/relationships/chart" Target="../charts/chart2.xml"/><Relationship Id="rId10" Type="http://schemas.openxmlformats.org/officeDocument/2006/relationships/image" Target="../media/image14.svg"/><Relationship Id="rId4" Type="http://schemas.openxmlformats.org/officeDocument/2006/relationships/chart" Target="../charts/chart1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mailto:Bridgette@disabilityin.or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isabilityin.org/resource/elearning-courses/" TargetMode="Externa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ara@DisabilityIN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abilityin.org/2025conference/" TargetMode="Externa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sabilityin-bulk.s3.us-east-1.amazonaws.com/2025/Research/2025+Lit+Review-Business+Case+Disability+Inclusion+508.pdf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disabilityin-bulk.s3.us-east-1.amazonaws.com/2025/General+Messaging+Assets+and+Toolkits/Messaging+Framework-+Disability+508.pdf" TargetMode="Externa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s://disin.swoogo.com/movingforwardondisabilityinclusion" TargetMode="External"/><Relationship Id="rId5" Type="http://schemas.openxmlformats.org/officeDocument/2006/relationships/image" Target="../media/image16.jpeg"/><Relationship Id="rId10" Type="http://schemas.openxmlformats.org/officeDocument/2006/relationships/image" Target="../media/image18.jpeg"/><Relationship Id="rId4" Type="http://schemas.openxmlformats.org/officeDocument/2006/relationships/image" Target="../media/image14.svg"/><Relationship Id="rId9" Type="http://schemas.openxmlformats.org/officeDocument/2006/relationships/hyperlink" Target="https://disabilityin-bulk.s3.us-east-1.amazonaws.com/2025/Research/Guide+to+Legal+Foundations+for+Disability+Inclusive+Employment+Jan+2025%5B5%5D.doc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4.svg"/><Relationship Id="rId9" Type="http://schemas.openxmlformats.org/officeDocument/2006/relationships/hyperlink" Target="https://disabilityin.tfaforms.net/f/research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sin.swoogo.com/neurodiversityinthelatamworkplace" TargetMode="External"/><Relationship Id="rId3" Type="http://schemas.openxmlformats.org/officeDocument/2006/relationships/hyperlink" Target="https://disabilityin.org/2025conference/" TargetMode="External"/><Relationship Id="rId7" Type="http://schemas.openxmlformats.org/officeDocument/2006/relationships/hyperlink" Target="https://disin.swoogo.com/disabilityetiquetteandinclusioninthelatamworkplac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hyperlink" Target="https://disin.swoogo.com/asiapacificglobaljourneytodisabilityinclusionforbusiness?i=L3MIbgk1tAeH_HuajrWmTi1vGzCWs1bA" TargetMode="External"/><Relationship Id="rId4" Type="http://schemas.openxmlformats.org/officeDocument/2006/relationships/hyperlink" Target="https://qrfy.io/p/qJ7NdIjn1O" TargetMode="External"/><Relationship Id="rId9" Type="http://schemas.openxmlformats.org/officeDocument/2006/relationships/hyperlink" Target="https://disin.swoogo.com/businessbestpracticesforattractingtalentwithdisabilitiesinlata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A0EEE2-E7A3-9976-D0A5-79DD26C66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00" y="-684271"/>
            <a:ext cx="8390110" cy="1710965"/>
          </a:xfrm>
        </p:spPr>
        <p:txBody>
          <a:bodyPr>
            <a:normAutofit/>
          </a:bodyPr>
          <a:lstStyle/>
          <a:p>
            <a:r>
              <a:rPr lang="en-US" sz="2800"/>
              <a:t>Welcome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E7FB81-C8D4-7E06-675E-72DEA6836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59"/>
            <a:ext cx="12298680" cy="6907797"/>
          </a:xfrm>
          <a:prstGeom prst="rect">
            <a:avLst/>
          </a:prstGeom>
          <a:solidFill>
            <a:srgbClr val="0B55AE"/>
          </a:solidFill>
        </p:spPr>
      </p:pic>
      <p:pic>
        <p:nvPicPr>
          <p:cNvPr id="21" name="Picture 20" descr="Disability:IN Inclusion Works program logo">
            <a:extLst>
              <a:ext uri="{FF2B5EF4-FFF2-40B4-BE49-F238E27FC236}">
                <a16:creationId xmlns:a16="http://schemas.microsoft.com/office/drawing/2014/main" id="{A2622364-3813-970E-C5E0-45C06F472B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6"/>
          <a:stretch/>
        </p:blipFill>
        <p:spPr>
          <a:xfrm>
            <a:off x="726046" y="1521054"/>
            <a:ext cx="9144000" cy="28649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038026-E9E9-D1F9-DAB2-21ACEE8E2B09}"/>
              </a:ext>
            </a:extLst>
          </p:cNvPr>
          <p:cNvSpPr txBox="1"/>
          <p:nvPr/>
        </p:nvSpPr>
        <p:spPr>
          <a:xfrm>
            <a:off x="715160" y="3663757"/>
            <a:ext cx="87868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Community of Progress Meeting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768621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61F7-1577-6ABB-A9F0-62E5E278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31" y="-16438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Celebrating Your</a:t>
            </a:r>
            <a:r>
              <a:rPr lang="en-US" baseline="0">
                <a:solidFill>
                  <a:schemeClr val="tx1"/>
                </a:solidFill>
              </a:rPr>
              <a:t> Success!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Graph showing the increase of total hires of individuals with disabilities by Inclusion Works companies, from 339 hires in 2015 to more than 425,000 in 2025.">
            <a:extLst>
              <a:ext uri="{FF2B5EF4-FFF2-40B4-BE49-F238E27FC236}">
                <a16:creationId xmlns:a16="http://schemas.microsoft.com/office/drawing/2014/main" id="{94CDB8AB-2DE6-9DE2-0F53-12DB3A8F56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9440" y="1216665"/>
            <a:ext cx="5873633" cy="3362149"/>
          </a:xfrm>
          <a:prstGeom prst="rect">
            <a:avLst/>
          </a:prstGeom>
        </p:spPr>
      </p:pic>
      <p:sp>
        <p:nvSpPr>
          <p:cNvPr id="13" name="7 CuadroTexto">
            <a:extLst>
              <a:ext uri="{FF2B5EF4-FFF2-40B4-BE49-F238E27FC236}">
                <a16:creationId xmlns:a16="http://schemas.microsoft.com/office/drawing/2014/main" id="{569977D8-6A93-AB48-B9CB-53A153B67BD0}"/>
              </a:ext>
            </a:extLst>
          </p:cNvPr>
          <p:cNvSpPr txBox="1"/>
          <p:nvPr/>
        </p:nvSpPr>
        <p:spPr>
          <a:xfrm>
            <a:off x="343971" y="4590832"/>
            <a:ext cx="5597304" cy="8800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Works companies have hired over 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425,000</a:t>
            </a:r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employees with disabilities since 2015!</a:t>
            </a:r>
          </a:p>
        </p:txBody>
      </p:sp>
      <p:grpSp>
        <p:nvGrpSpPr>
          <p:cNvPr id="19" name="Group 18" descr="Circle graph showing 91/100.">
            <a:extLst>
              <a:ext uri="{FF2B5EF4-FFF2-40B4-BE49-F238E27FC236}">
                <a16:creationId xmlns:a16="http://schemas.microsoft.com/office/drawing/2014/main" id="{A50A3685-5E37-8A69-1CA5-04F40A47B2D7}"/>
              </a:ext>
            </a:extLst>
          </p:cNvPr>
          <p:cNvGrpSpPr/>
          <p:nvPr/>
        </p:nvGrpSpPr>
        <p:grpSpPr>
          <a:xfrm>
            <a:off x="6089295" y="1611369"/>
            <a:ext cx="2831175" cy="1648032"/>
            <a:chOff x="6089295" y="1611369"/>
            <a:chExt cx="2831175" cy="1648032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8395CDC7-DE98-EEC6-07F7-42E92B00B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34514983"/>
                </p:ext>
              </p:extLst>
            </p:nvPr>
          </p:nvGraphicFramePr>
          <p:xfrm>
            <a:off x="6089295" y="1611369"/>
            <a:ext cx="2831175" cy="16480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E1D032-22A8-0541-7E5F-856BB6287BC6}"/>
                </a:ext>
              </a:extLst>
            </p:cNvPr>
            <p:cNvSpPr txBox="1"/>
            <p:nvPr/>
          </p:nvSpPr>
          <p:spPr>
            <a:xfrm>
              <a:off x="7167177" y="2139791"/>
              <a:ext cx="6754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91</a:t>
              </a:r>
            </a:p>
          </p:txBody>
        </p:sp>
      </p:grpSp>
      <p:sp>
        <p:nvSpPr>
          <p:cNvPr id="11" name="7 CuadroTexto">
            <a:extLst>
              <a:ext uri="{FF2B5EF4-FFF2-40B4-BE49-F238E27FC236}">
                <a16:creationId xmlns:a16="http://schemas.microsoft.com/office/drawing/2014/main" id="{5C2D21F0-49EE-B33A-4B01-1D135FF5E6E4}"/>
              </a:ext>
            </a:extLst>
          </p:cNvPr>
          <p:cNvSpPr txBox="1"/>
          <p:nvPr/>
        </p:nvSpPr>
        <p:spPr>
          <a:xfrm>
            <a:off x="6375735" y="3403117"/>
            <a:ext cx="2258291" cy="45180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 Companies scored an average of 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2024 Disability Index</a:t>
            </a:r>
          </a:p>
          <a:p>
            <a:endParaRPr lang="en-US" alt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 descr="Circle graph showing an increase of 20 points">
            <a:extLst>
              <a:ext uri="{FF2B5EF4-FFF2-40B4-BE49-F238E27FC236}">
                <a16:creationId xmlns:a16="http://schemas.microsoft.com/office/drawing/2014/main" id="{C4746EAC-0947-5AF3-DA9C-F80231FCDBE8}"/>
              </a:ext>
            </a:extLst>
          </p:cNvPr>
          <p:cNvGrpSpPr/>
          <p:nvPr/>
        </p:nvGrpSpPr>
        <p:grpSpPr>
          <a:xfrm>
            <a:off x="8776553" y="1618018"/>
            <a:ext cx="2831175" cy="1648032"/>
            <a:chOff x="8776553" y="1618018"/>
            <a:chExt cx="2831175" cy="1648032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C4D606C3-EA3C-FF46-6EC5-78020341E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20374306"/>
                </p:ext>
              </p:extLst>
            </p:nvPr>
          </p:nvGraphicFramePr>
          <p:xfrm>
            <a:off x="8776553" y="1618018"/>
            <a:ext cx="2831175" cy="16480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A6AE0D-DDEF-139A-825C-F7B3A0EE5A7F}"/>
                </a:ext>
              </a:extLst>
            </p:cNvPr>
            <p:cNvSpPr txBox="1"/>
            <p:nvPr/>
          </p:nvSpPr>
          <p:spPr>
            <a:xfrm>
              <a:off x="9741001" y="2148649"/>
              <a:ext cx="9022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3"/>
                  </a:solidFill>
                </a:rPr>
                <a:t>+20</a:t>
              </a:r>
            </a:p>
          </p:txBody>
        </p:sp>
      </p:grpSp>
      <p:sp>
        <p:nvSpPr>
          <p:cNvPr id="17" name="7 CuadroTexto">
            <a:extLst>
              <a:ext uri="{FF2B5EF4-FFF2-40B4-BE49-F238E27FC236}">
                <a16:creationId xmlns:a16="http://schemas.microsoft.com/office/drawing/2014/main" id="{A4D428AB-A994-4331-3CAA-0925547ADD3D}"/>
              </a:ext>
            </a:extLst>
          </p:cNvPr>
          <p:cNvSpPr txBox="1"/>
          <p:nvPr/>
        </p:nvSpPr>
        <p:spPr>
          <a:xfrm>
            <a:off x="9062993" y="3403116"/>
            <a:ext cx="2258291" cy="45180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improved their Disability Index score by an average of 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points!</a:t>
            </a:r>
          </a:p>
        </p:txBody>
      </p:sp>
      <p:grpSp>
        <p:nvGrpSpPr>
          <p:cNvPr id="4" name="Group 3" descr="Link and QR code to register your company for the 2025 Disability Index.">
            <a:extLst>
              <a:ext uri="{FF2B5EF4-FFF2-40B4-BE49-F238E27FC236}">
                <a16:creationId xmlns:a16="http://schemas.microsoft.com/office/drawing/2014/main" id="{85A54D7E-6506-9012-CC8A-CD687952D2BA}"/>
              </a:ext>
            </a:extLst>
          </p:cNvPr>
          <p:cNvGrpSpPr/>
          <p:nvPr/>
        </p:nvGrpSpPr>
        <p:grpSpPr>
          <a:xfrm>
            <a:off x="6227435" y="4920732"/>
            <a:ext cx="5563936" cy="1122326"/>
            <a:chOff x="7043489" y="2421581"/>
            <a:chExt cx="9402647" cy="1786221"/>
          </a:xfrm>
        </p:grpSpPr>
        <p:grpSp>
          <p:nvGrpSpPr>
            <p:cNvPr id="5" name="Group 4" descr="QR Code with the Disability:IN logo. Text reads: Register Your Company Now, 2025 Disability Equality Index">
              <a:extLst>
                <a:ext uri="{FF2B5EF4-FFF2-40B4-BE49-F238E27FC236}">
                  <a16:creationId xmlns:a16="http://schemas.microsoft.com/office/drawing/2014/main" id="{58064BDC-8F36-F5A2-5746-E7232E3AC97C}"/>
                </a:ext>
              </a:extLst>
            </p:cNvPr>
            <p:cNvGrpSpPr/>
            <p:nvPr/>
          </p:nvGrpSpPr>
          <p:grpSpPr>
            <a:xfrm>
              <a:off x="7043489" y="2421581"/>
              <a:ext cx="9402647" cy="1786221"/>
              <a:chOff x="6920825" y="2824490"/>
              <a:chExt cx="9402647" cy="1786221"/>
            </a:xfrm>
          </p:grpSpPr>
          <p:sp>
            <p:nvSpPr>
              <p:cNvPr id="7" name="Rectangle: Rounded Corners 1">
                <a:extLst>
                  <a:ext uri="{FF2B5EF4-FFF2-40B4-BE49-F238E27FC236}">
                    <a16:creationId xmlns:a16="http://schemas.microsoft.com/office/drawing/2014/main" id="{C2EB72F4-76F1-D9FB-C5EB-141DE3FB4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920825" y="2824490"/>
                <a:ext cx="9402647" cy="1786221"/>
              </a:xfrm>
              <a:prstGeom prst="roundRect">
                <a:avLst/>
              </a:prstGeom>
              <a:solidFill>
                <a:srgbClr val="252D65"/>
              </a:solidFill>
              <a:ln w="57150">
                <a:solidFill>
                  <a:srgbClr val="4CE35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228E2A0-5DE7-4DE5-5626-38460BE7597C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6903764" y="3236764"/>
                <a:ext cx="1470149" cy="86982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2400" b="1">
                    <a:solidFill>
                      <a:srgbClr val="4BE45C"/>
                    </a:solidFill>
                    <a:latin typeface="Arial" panose="020B0604020202020204" pitchFamily="34" charset="0"/>
                    <a:ea typeface="+mj-lt"/>
                    <a:cs typeface="Arial" panose="020B0604020202020204" pitchFamily="34" charset="0"/>
                  </a:rPr>
                  <a:t>2025</a:t>
                </a:r>
                <a:endParaRPr lang="en-US" sz="3600" b="1">
                  <a:solidFill>
                    <a:srgbClr val="4BE45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285589-8F5E-B1AE-183C-DB4AD76504F3}"/>
                  </a:ext>
                </a:extLst>
              </p:cNvPr>
              <p:cNvSpPr txBox="1"/>
              <p:nvPr/>
            </p:nvSpPr>
            <p:spPr>
              <a:xfrm>
                <a:off x="13005243" y="2952333"/>
                <a:ext cx="3008593" cy="14695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b="1">
                    <a:solidFill>
                      <a:schemeClr val="bg1"/>
                    </a:solidFill>
                    <a:latin typeface="Arial"/>
                    <a:cs typeface="Arial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Register Your Company </a:t>
                </a:r>
                <a:r>
                  <a:rPr lang="en-US" b="1">
                    <a:solidFill>
                      <a:schemeClr val="bg1"/>
                    </a:solidFill>
                    <a:latin typeface="Arial"/>
                    <a:cs typeface="Arial"/>
                  </a:rPr>
                  <a:t>TODAY!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0" name="Picture 9" descr="A qr code to register for the Disability Equality Index with the Disability:IN logo at center. ">
                <a:extLst>
                  <a:ext uri="{FF2B5EF4-FFF2-40B4-BE49-F238E27FC236}">
                    <a16:creationId xmlns:a16="http://schemas.microsoft.com/office/drawing/2014/main" id="{AB71253B-8FBD-51C8-A3E2-AD0C2D80A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964" t="6517" r="9115" b="29740"/>
              <a:stretch/>
            </p:blipFill>
            <p:spPr>
              <a:xfrm>
                <a:off x="11511569" y="2972875"/>
                <a:ext cx="1453964" cy="1489451"/>
              </a:xfrm>
              <a:prstGeom prst="rect">
                <a:avLst/>
              </a:prstGeom>
            </p:spPr>
          </p:pic>
        </p:grpSp>
        <p:pic>
          <p:nvPicPr>
            <p:cNvPr id="6" name="Picture 5" descr="Disability Index Logo in White">
              <a:extLst>
                <a:ext uri="{FF2B5EF4-FFF2-40B4-BE49-F238E27FC236}">
                  <a16:creationId xmlns:a16="http://schemas.microsoft.com/office/drawing/2014/main" id="{3EE4D5A9-4B11-5992-4997-8FFBB326F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60994" y="2569966"/>
              <a:ext cx="3833529" cy="1494945"/>
            </a:xfrm>
            <a:prstGeom prst="rect">
              <a:avLst/>
            </a:prstGeom>
          </p:spPr>
        </p:pic>
      </p:grpSp>
      <p:sp>
        <p:nvSpPr>
          <p:cNvPr id="21" name="Freeform 2">
            <a:extLst>
              <a:ext uri="{FF2B5EF4-FFF2-40B4-BE49-F238E27FC236}">
                <a16:creationId xmlns:a16="http://schemas.microsoft.com/office/drawing/2014/main" id="{43B81B4D-E0F9-03BA-1649-0FBA4B6A3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1704" y="6109518"/>
            <a:ext cx="2735319" cy="1496965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234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2D4A-FE89-F592-AD2F-77339F51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-107146"/>
            <a:ext cx="7883611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>
                <a:solidFill>
                  <a:schemeClr val="tx1"/>
                </a:solidFill>
                <a:latin typeface="Arial"/>
                <a:ea typeface="+mn-ea"/>
                <a:cs typeface="Arial"/>
              </a:rPr>
              <a:t>Let Us Help You Recruit Disabled Talent!</a:t>
            </a:r>
            <a:endParaRPr lang="en-US" sz="2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267A3-83E8-B22C-38A3-1F2EEA5388DC}"/>
              </a:ext>
            </a:extLst>
          </p:cNvPr>
          <p:cNvSpPr txBox="1"/>
          <p:nvPr/>
        </p:nvSpPr>
        <p:spPr>
          <a:xfrm>
            <a:off x="0" y="975446"/>
            <a:ext cx="709352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rgbClr val="047B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Industry Virtual Showcase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26ECF-F0BD-CB2E-02A8-B418A6AE802F}"/>
              </a:ext>
            </a:extLst>
          </p:cNvPr>
          <p:cNvSpPr/>
          <p:nvPr/>
        </p:nvSpPr>
        <p:spPr>
          <a:xfrm>
            <a:off x="440118" y="1634982"/>
            <a:ext cx="5149516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Arial"/>
              </a:rPr>
              <a:t>Session 1: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May 14, 2025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Arial"/>
              </a:rPr>
              <a:t>Session 2: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May 21,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Arial"/>
              </a:rPr>
              <a:t>Registration: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March 3, 2025 – April 14, 2025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3D70B-CF5A-C2CC-85A4-23E432DA6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01" y="2683685"/>
            <a:ext cx="4359951" cy="292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7F1800-0CE8-2C81-FA09-1E49B0FC1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88147" y="2301816"/>
            <a:ext cx="0" cy="316029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31C3ED3-3078-C1A0-B7F6-D22DD4633832}"/>
              </a:ext>
            </a:extLst>
          </p:cNvPr>
          <p:cNvSpPr/>
          <p:nvPr/>
        </p:nvSpPr>
        <p:spPr>
          <a:xfrm>
            <a:off x="6096000" y="1655806"/>
            <a:ext cx="5969159" cy="424731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65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objective of the Tech Industry Showcase is to provide Inclusion Works companies with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52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 roles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opportunity to present a high-level overview of </a:t>
            </a:r>
            <a:r>
              <a:rPr lang="en-US">
                <a:solidFill>
                  <a:srgbClr val="252D65"/>
                </a:solidFill>
                <a:latin typeface="Arial"/>
                <a:cs typeface="Arial"/>
              </a:rPr>
              <a:t>your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company's culture &amp; available opportunities.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6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65"/>
              </a:buClr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52D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65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will receive access to candidate resumes before the event to source talent for pre-scheduled 15 min interviews in your company’s private virtual interview room.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6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65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52D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65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52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 Candidate Audience: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D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Veterans and candidates with disabilities who are entry-level, mid-level and experienced, seeking opportunities within the participating companies and/or with technical backgrounds.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CB22B-36B6-D22E-D62C-010085DC757F}"/>
              </a:ext>
            </a:extLst>
          </p:cNvPr>
          <p:cNvSpPr txBox="1"/>
          <p:nvPr/>
        </p:nvSpPr>
        <p:spPr>
          <a:xfrm>
            <a:off x="273934" y="6087891"/>
            <a:ext cx="11738425" cy="646331"/>
          </a:xfrm>
          <a:prstGeom prst="rect">
            <a:avLst/>
          </a:prstGeom>
          <a:solidFill>
            <a:srgbClr val="4BE45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Space is limited!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Contact Bridgette Anderson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Bridgette@disabilityin.org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or your IW consultant to learn more and register!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D5923456-3FD4-6678-E8DE-4CFD6F14C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70881" y="-411956"/>
            <a:ext cx="2735319" cy="1496965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00746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B08F948-D76C-43D7-FAFF-0A5375B1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906" y="411480"/>
            <a:ext cx="11222189" cy="60350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19080" y="0"/>
                </a:moveTo>
                <a:lnTo>
                  <a:pt x="4255646" y="0"/>
                </a:lnTo>
                <a:cubicBezTo>
                  <a:pt x="4266183" y="0"/>
                  <a:pt x="4274726" y="8542"/>
                  <a:pt x="4274726" y="19080"/>
                </a:cubicBezTo>
                <a:lnTo>
                  <a:pt x="4274726" y="2148387"/>
                </a:lnTo>
                <a:cubicBezTo>
                  <a:pt x="4274726" y="2158924"/>
                  <a:pt x="4266183" y="2167467"/>
                  <a:pt x="4255646" y="2167467"/>
                </a:cubicBezTo>
                <a:lnTo>
                  <a:pt x="19080" y="2167467"/>
                </a:lnTo>
                <a:cubicBezTo>
                  <a:pt x="8542" y="2167467"/>
                  <a:pt x="0" y="2158924"/>
                  <a:pt x="0" y="2148387"/>
                </a:cubicBezTo>
                <a:lnTo>
                  <a:pt x="0" y="19080"/>
                </a:lnTo>
                <a:cubicBezTo>
                  <a:pt x="0" y="8542"/>
                  <a:pt x="8542" y="0"/>
                  <a:pt x="1908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007A4B"/>
            </a:solidFill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C86F85-4DA3-A354-70F8-A9F441BA2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Have you seen our eLearning courses?</a:t>
            </a:r>
          </a:p>
        </p:txBody>
      </p:sp>
      <p:pic>
        <p:nvPicPr>
          <p:cNvPr id="8" name="Content Placeholder 7" descr="A blue icon of a person in a cap and glasses">
            <a:extLst>
              <a:ext uri="{FF2B5EF4-FFF2-40B4-BE49-F238E27FC236}">
                <a16:creationId xmlns:a16="http://schemas.microsoft.com/office/drawing/2014/main" id="{9C5D367E-D698-A0BA-809C-E033C08610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990571" y="541750"/>
            <a:ext cx="901116" cy="900113"/>
          </a:xfrm>
        </p:spPr>
      </p:pic>
      <p:pic>
        <p:nvPicPr>
          <p:cNvPr id="5" name="Picture 4" descr="A screenshot of Disability:IN’s Neurodiversity Inclusion in the Workplace elearning course, showing a course menu and the course goals.">
            <a:extLst>
              <a:ext uri="{FF2B5EF4-FFF2-40B4-BE49-F238E27FC236}">
                <a16:creationId xmlns:a16="http://schemas.microsoft.com/office/drawing/2014/main" id="{3B633067-6863-6946-03EA-E9D5D94DA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32"/>
          <a:stretch/>
        </p:blipFill>
        <p:spPr>
          <a:xfrm>
            <a:off x="838200" y="1820958"/>
            <a:ext cx="4344189" cy="3891570"/>
          </a:xfrm>
          <a:prstGeom prst="rect">
            <a:avLst/>
          </a:prstGeom>
          <a:ln w="19050">
            <a:solidFill>
              <a:srgbClr val="38B449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0B08BB-3C05-D2B7-1D47-940670424B67}"/>
              </a:ext>
            </a:extLst>
          </p:cNvPr>
          <p:cNvSpPr txBox="1"/>
          <p:nvPr/>
        </p:nvSpPr>
        <p:spPr>
          <a:xfrm>
            <a:off x="5367095" y="1820958"/>
            <a:ext cx="5984042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 to Inclusion Works!</a:t>
            </a:r>
          </a:p>
          <a:p>
            <a:pPr>
              <a:spcAft>
                <a:spcPts val="600"/>
              </a:spcAft>
            </a:pP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Accessible, mobile-friendly eLearning courses on disability inclusion topics</a:t>
            </a:r>
          </a:p>
          <a:p>
            <a:pPr>
              <a:spcAft>
                <a:spcPts val="600"/>
              </a:spcAft>
            </a:pPr>
            <a:endParaRPr lang="en-US" sz="11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…more to come in 2025</a:t>
            </a:r>
          </a:p>
          <a:p>
            <a:pPr>
              <a:spcAft>
                <a:spcPts val="600"/>
              </a:spcAft>
            </a:pPr>
            <a:endParaRPr lang="en-US" sz="11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our eLearning courses and other learning resources in the </a:t>
            </a:r>
            <a:r>
              <a:rPr lang="en-US" sz="2400">
                <a:solidFill>
                  <a:srgbClr val="3A76B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Inclusion Works Library</a:t>
            </a:r>
            <a:r>
              <a:rPr lang="en-US" sz="2400">
                <a:solidFill>
                  <a:srgbClr val="3A7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(password Works2024)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3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86F85-4DA3-A354-70F8-A9F441BA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60"/>
            <a:ext cx="5160192" cy="6880860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What’s Next for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Inclusion Works?</a:t>
            </a: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r>
              <a:rPr lang="en-US" sz="2800" b="0">
                <a:solidFill>
                  <a:srgbClr val="4BE45C"/>
                </a:solidFill>
              </a:rPr>
              <a:t>Inclusion Works Meeting</a:t>
            </a:r>
            <a:br>
              <a:rPr lang="en-US" sz="2800" b="0">
                <a:solidFill>
                  <a:srgbClr val="4BE45C"/>
                </a:solidFill>
              </a:rPr>
            </a:br>
            <a:r>
              <a:rPr lang="en-US" sz="2800" b="0">
                <a:solidFill>
                  <a:srgbClr val="4BE45C"/>
                </a:solidFill>
              </a:rPr>
              <a:t>Monday, July 14, 2025 </a:t>
            </a:r>
            <a:br>
              <a:rPr lang="en-US" sz="2200" b="0">
                <a:solidFill>
                  <a:srgbClr val="38B449"/>
                </a:solidFill>
              </a:rPr>
            </a:br>
            <a:br>
              <a:rPr lang="en-US" sz="2200" b="0">
                <a:solidFill>
                  <a:schemeClr val="bg1"/>
                </a:solidFill>
              </a:rPr>
            </a:br>
            <a:r>
              <a:rPr lang="en-US" sz="2200" b="0">
                <a:solidFill>
                  <a:schemeClr val="bg1"/>
                </a:solidFill>
              </a:rPr>
              <a:t>Streamed &amp; In-Person at</a:t>
            </a:r>
            <a:br>
              <a:rPr lang="en-US" sz="2200" b="0">
                <a:solidFill>
                  <a:schemeClr val="bg1"/>
                </a:solidFill>
              </a:rPr>
            </a:br>
            <a:r>
              <a:rPr lang="en-US" sz="2200" b="0">
                <a:solidFill>
                  <a:schemeClr val="bg1"/>
                </a:solidFill>
              </a:rPr>
              <a:t>The Gaylord Palms Resort &amp; Convention Center, Orlando, Florida</a:t>
            </a:r>
            <a:br>
              <a:rPr lang="en-US" sz="2200" b="0">
                <a:solidFill>
                  <a:schemeClr val="bg1"/>
                </a:solidFill>
              </a:rPr>
            </a:br>
            <a:br>
              <a:rPr lang="en-US" sz="2200" b="0">
                <a:solidFill>
                  <a:schemeClr val="bg1"/>
                </a:solidFill>
              </a:rPr>
            </a:br>
            <a:r>
              <a:rPr lang="en-US" sz="2200" b="0">
                <a:solidFill>
                  <a:schemeClr val="bg1"/>
                </a:solidFill>
              </a:rPr>
              <a:t>No limit on attendees from your company – 500+ seats &amp; no cost to participate.</a:t>
            </a:r>
            <a:br>
              <a:rPr lang="en-US" sz="2200" b="0">
                <a:solidFill>
                  <a:schemeClr val="bg1"/>
                </a:solidFill>
              </a:rPr>
            </a:br>
            <a:br>
              <a:rPr lang="en-US" sz="2200" b="0">
                <a:solidFill>
                  <a:schemeClr val="bg1"/>
                </a:solidFill>
              </a:rPr>
            </a:br>
            <a:r>
              <a:rPr lang="en-US" sz="2200" b="0">
                <a:solidFill>
                  <a:schemeClr val="bg1"/>
                </a:solidFill>
              </a:rPr>
              <a:t>We want to hear from you. What would you like to learn? Reach out to Cara Pelletier: </a:t>
            </a:r>
            <a:r>
              <a:rPr lang="en-US" sz="2200" b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Cara@DisabilityIN.org</a:t>
            </a:r>
            <a:r>
              <a:rPr lang="en-US" sz="2200" b="0">
                <a:solidFill>
                  <a:schemeClr val="bg1"/>
                </a:solidFill>
              </a:rPr>
              <a:t> </a:t>
            </a:r>
            <a:br>
              <a:rPr lang="en-US" sz="2200" b="0">
                <a:solidFill>
                  <a:schemeClr val="bg1"/>
                </a:solidFill>
              </a:rPr>
            </a:br>
            <a:r>
              <a:rPr lang="en-US" sz="2200" b="0">
                <a:solidFill>
                  <a:schemeClr val="bg1"/>
                </a:solidFill>
              </a:rPr>
              <a:t> </a:t>
            </a:r>
            <a:endParaRPr lang="en-US" sz="3400" b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18F9410-CF2A-6599-7B6D-6935A683EA33}"/>
              </a:ext>
            </a:extLst>
          </p:cNvPr>
          <p:cNvSpPr/>
          <p:nvPr/>
        </p:nvSpPr>
        <p:spPr>
          <a:xfrm>
            <a:off x="5510581" y="1744344"/>
            <a:ext cx="6681419" cy="29761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UPDATE. Include pic from Vegas</a:t>
            </a:r>
          </a:p>
        </p:txBody>
      </p:sp>
      <p:pic>
        <p:nvPicPr>
          <p:cNvPr id="5" name="Picture 4" descr="4 panelists sit behind a table at the 2024 Inclusion Works meeting. The panelists are smiling at each other. There is a screen with captions behind them and a garland of blue and green balloons.">
            <a:extLst>
              <a:ext uri="{FF2B5EF4-FFF2-40B4-BE49-F238E27FC236}">
                <a16:creationId xmlns:a16="http://schemas.microsoft.com/office/drawing/2014/main" id="{5A83D98A-F171-B26A-30AC-B39D0C075B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78" r="16259"/>
          <a:stretch/>
        </p:blipFill>
        <p:spPr>
          <a:xfrm>
            <a:off x="5160192" y="1183820"/>
            <a:ext cx="7031808" cy="5095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D4F800-35CF-02BE-271F-A11C72902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519" y="-22860"/>
            <a:ext cx="4663541" cy="13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95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-203504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/>
              <a:t>2025 Global Conference!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691238-37F3-7644-660E-CFA13311E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2260449"/>
            <a:ext cx="2401953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91C193-3915-F9C4-E639-2C3C51E7053C}"/>
              </a:ext>
            </a:extLst>
          </p:cNvPr>
          <p:cNvSpPr txBox="1">
            <a:spLocks/>
          </p:cNvSpPr>
          <p:nvPr/>
        </p:nvSpPr>
        <p:spPr>
          <a:xfrm>
            <a:off x="271147" y="1590232"/>
            <a:ext cx="6888189" cy="4392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600"/>
              </a:spcBef>
              <a:buFont typeface="Arial"/>
              <a:buNone/>
            </a:pPr>
            <a:r>
              <a:rPr lang="en-US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 the Date! July 14-17, 2025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/>
              <a:buNone/>
            </a:pPr>
            <a:endParaRPr lang="en-US" sz="700">
              <a:solidFill>
                <a:srgbClr val="002060"/>
              </a:solidFill>
              <a:latin typeface="+mj-lt"/>
              <a:cs typeface="Objektiv Mk2 Medium" panose="020B0502020204020203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+mj-lt"/>
                <a:cs typeface="Objektiv Mk2 Medium" panose="020B0502020204020203" pitchFamily="34" charset="77"/>
              </a:rPr>
              <a:t>Join us in </a:t>
            </a:r>
            <a:r>
              <a:rPr lang="en-US" sz="2000">
                <a:solidFill>
                  <a:schemeClr val="tx1"/>
                </a:solidFill>
                <a:latin typeface="+mj-lt"/>
                <a:cs typeface="Objektiv Mk2 Medium" panose="020B0502020204020203" pitchFamily="34" charset="77"/>
              </a:rPr>
              <a:t>Orlando, FL for the </a:t>
            </a:r>
            <a:r>
              <a:rPr lang="en-US" sz="2000">
                <a:solidFill>
                  <a:srgbClr val="002060"/>
                </a:solidFill>
                <a:latin typeface="+mj-lt"/>
                <a:cs typeface="Objektiv Mk2 Medium" panose="020B0502020204020203" pitchFamily="34" charset="77"/>
              </a:rPr>
              <a:t>disability inclusion event of the year!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Font typeface="Arial"/>
              <a:buNone/>
            </a:pPr>
            <a:r>
              <a:rPr lang="en-US" sz="2000">
                <a:solidFill>
                  <a:srgbClr val="002060"/>
                </a:solidFill>
                <a:latin typeface="+mj-lt"/>
                <a:cs typeface="Objektiv Mk2 Medium" panose="020B0502020204020203" pitchFamily="34" charset="77"/>
              </a:rPr>
              <a:t>Cutting-edge educational sessions, enhanced networking and recruiting, and high-profile speakers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2000">
                <a:solidFill>
                  <a:srgbClr val="002060"/>
                </a:solidFill>
                <a:latin typeface="+mj-lt"/>
                <a:cs typeface="Objektiv Mk2 Medium" panose="020B0502020204020203" pitchFamily="34" charset="77"/>
              </a:rPr>
              <a:t>In-person and live-streaming options available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sz="2000">
                <a:solidFill>
                  <a:srgbClr val="047BC1"/>
                </a:solidFill>
                <a:latin typeface="+mj-lt"/>
                <a:cs typeface="Objektiv Mk2 Medium" panose="020B05020202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</a:t>
            </a:r>
            <a:r>
              <a:rPr lang="en-US" sz="2000">
                <a:solidFill>
                  <a:srgbClr val="002060"/>
                </a:solidFill>
                <a:latin typeface="+mj-lt"/>
                <a:cs typeface="Objektiv Mk2 Medium" panose="020B0502020204020203" pitchFamily="34" charset="77"/>
              </a:rPr>
              <a:t> about the conference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sz="2000">
              <a:solidFill>
                <a:srgbClr val="002060"/>
              </a:solidFill>
              <a:latin typeface="+mj-lt"/>
              <a:cs typeface="Objektiv Mk2 Medium" panose="020B0502020204020203" pitchFamily="34" charset="77"/>
            </a:endParaRPr>
          </a:p>
        </p:txBody>
      </p:sp>
      <p:pic>
        <p:nvPicPr>
          <p:cNvPr id="3" name="Picture 2" descr="A blue building with palm trees&#10;&#10;">
            <a:extLst>
              <a:ext uri="{FF2B5EF4-FFF2-40B4-BE49-F238E27FC236}">
                <a16:creationId xmlns:a16="http://schemas.microsoft.com/office/drawing/2014/main" id="{8A0E1B7B-1957-D319-7AF5-E1B3A2680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994" y="1590232"/>
            <a:ext cx="2008236" cy="2008236"/>
          </a:xfrm>
          <a:prstGeom prst="rect">
            <a:avLst/>
          </a:prstGeom>
        </p:spPr>
      </p:pic>
      <p:pic>
        <p:nvPicPr>
          <p:cNvPr id="5" name="Picture 4" descr="Green and blue “Are You IN?” logo. 2025 Disability:IN Conference, July 14-17, Orlando">
            <a:extLst>
              <a:ext uri="{FF2B5EF4-FFF2-40B4-BE49-F238E27FC236}">
                <a16:creationId xmlns:a16="http://schemas.microsoft.com/office/drawing/2014/main" id="{31D825F7-A0C3-40E2-700B-DC0544A4DC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664"/>
          <a:stretch/>
        </p:blipFill>
        <p:spPr>
          <a:xfrm>
            <a:off x="7865917" y="3457886"/>
            <a:ext cx="3915284" cy="132556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BB94B9CA-FBD6-5DCD-4E6E-03A719887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70881" y="-107146"/>
            <a:ext cx="2735319" cy="1496965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79137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E6DB8-7BF7-2F97-89E9-210B49A66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D31BEC-F2C8-C486-6A8B-B4018E3D0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00" y="-684271"/>
            <a:ext cx="8390110" cy="1710965"/>
          </a:xfrm>
        </p:spPr>
        <p:txBody>
          <a:bodyPr>
            <a:normAutofit/>
          </a:bodyPr>
          <a:lstStyle/>
          <a:p>
            <a:r>
              <a:rPr lang="en-US" sz="2800"/>
              <a:t>Keynote1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3605C8-8403-A1E8-1316-97062F341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51619"/>
            <a:ext cx="12192000" cy="6961239"/>
            <a:chOff x="0" y="-61741"/>
            <a:chExt cx="12192000" cy="69612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163A1D-0315-94FF-AA02-BD16F118B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1741"/>
              <a:ext cx="12192000" cy="696123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488FE70-CE69-5081-F71D-F2461C43E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0677" y="5336946"/>
              <a:ext cx="8030308" cy="14155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Disability:IN Inclusion Works logo">
            <a:extLst>
              <a:ext uri="{FF2B5EF4-FFF2-40B4-BE49-F238E27FC236}">
                <a16:creationId xmlns:a16="http://schemas.microsoft.com/office/drawing/2014/main" id="{C3169AA0-57CD-3D72-B827-26A7B883F5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0" r="54"/>
          <a:stretch/>
        </p:blipFill>
        <p:spPr>
          <a:xfrm>
            <a:off x="224500" y="0"/>
            <a:ext cx="6588895" cy="1972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4A6610-3584-6A84-978F-EC8F57A1CB07}"/>
              </a:ext>
            </a:extLst>
          </p:cNvPr>
          <p:cNvSpPr txBox="1"/>
          <p:nvPr/>
        </p:nvSpPr>
        <p:spPr>
          <a:xfrm>
            <a:off x="390905" y="2283401"/>
            <a:ext cx="97854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Overwhelmed to Empowered: Setting Boundaries for Healthy Employees, Leaders, and Organizations</a:t>
            </a:r>
          </a:p>
        </p:txBody>
      </p:sp>
      <p:pic>
        <p:nvPicPr>
          <p:cNvPr id="5" name="Picture 4" descr="Headshot of Jon McLeod">
            <a:extLst>
              <a:ext uri="{FF2B5EF4-FFF2-40B4-BE49-F238E27FC236}">
                <a16:creationId xmlns:a16="http://schemas.microsoft.com/office/drawing/2014/main" id="{6B6A1CC4-1301-51A7-9D0D-CFF6F857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706" r="18717"/>
          <a:stretch/>
        </p:blipFill>
        <p:spPr>
          <a:xfrm>
            <a:off x="390905" y="4531781"/>
            <a:ext cx="1433945" cy="1434701"/>
          </a:xfrm>
          <a:prstGeom prst="ellipse">
            <a:avLst/>
          </a:prstGeom>
          <a:ln w="28575"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F2E88-BA34-D89F-86E2-BB05D9471882}"/>
              </a:ext>
            </a:extLst>
          </p:cNvPr>
          <p:cNvSpPr txBox="1"/>
          <p:nvPr/>
        </p:nvSpPr>
        <p:spPr>
          <a:xfrm>
            <a:off x="1999153" y="4853014"/>
            <a:ext cx="93449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Speaker: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McLeod, Multimedia Producer &amp; ESPN TRUST Co-Founder/Co-Chair (All Things Mental Health for ESPN)</a:t>
            </a:r>
          </a:p>
          <a:p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Host: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Pelletier, Vice President, Inclusion Works, Disability:IN</a:t>
            </a:r>
          </a:p>
        </p:txBody>
      </p:sp>
    </p:spTree>
    <p:extLst>
      <p:ext uri="{BB962C8B-B14F-4D97-AF65-F5344CB8AC3E}">
        <p14:creationId xmlns:p14="http://schemas.microsoft.com/office/powerpoint/2010/main" val="3697188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FCD8-81C8-6361-36B5-92AC07D1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26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Who Am I…?</a:t>
            </a:r>
          </a:p>
        </p:txBody>
      </p:sp>
      <p:graphicFrame>
        <p:nvGraphicFramePr>
          <p:cNvPr id="5" name="Content Placeholder 2" descr="Blue squares with white text depicting Jon McLeod’s many identities: Husband, father, son, brother, leader, business owner, public speaker, mental health advocate and community leader, multimedia producer, career and life coach, REI investor, social media influencer… Pray for me!">
            <a:extLst>
              <a:ext uri="{FF2B5EF4-FFF2-40B4-BE49-F238E27FC236}">
                <a16:creationId xmlns:a16="http://schemas.microsoft.com/office/drawing/2014/main" id="{87905682-B5FD-B648-5017-66FBA7783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564124"/>
              </p:ext>
            </p:extLst>
          </p:nvPr>
        </p:nvGraphicFramePr>
        <p:xfrm>
          <a:off x="838200" y="166976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557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F6F3-96BA-A5E1-85D9-736D16C31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38" y="170985"/>
            <a:ext cx="6876785" cy="1499285"/>
          </a:xfrm>
        </p:spPr>
        <p:txBody>
          <a:bodyPr anchor="ctr">
            <a:normAutofit fontScale="90000"/>
          </a:bodyPr>
          <a:lstStyle/>
          <a:p>
            <a:r>
              <a:rPr lang="en-US" sz="37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 Concept: Creating Boundaries is a Core </a:t>
            </a:r>
            <a:r>
              <a:rPr lang="en-US" sz="3700"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n-US" sz="37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art of Life</a:t>
            </a:r>
            <a:r>
              <a:rPr lang="en-US" sz="3700">
                <a:effectLst/>
              </a:rPr>
              <a:t> 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0FEFB-73A0-7720-A1E4-35766DC5E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61" y="1959627"/>
            <a:ext cx="6241166" cy="38305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>
                <a:latin typeface="+mj-lt"/>
              </a:rPr>
              <a:t>What is a Boundary?</a:t>
            </a:r>
          </a:p>
          <a:p>
            <a:pPr lvl="1"/>
            <a:r>
              <a:rPr lang="en-US" sz="2000" b="0" i="0" u="none" strike="noStrike">
                <a:effectLst/>
                <a:latin typeface="+mj-lt"/>
              </a:rPr>
              <a:t>Boundaries are socially constructed distinctions between different domains of life.</a:t>
            </a:r>
          </a:p>
          <a:p>
            <a:r>
              <a:rPr lang="en-US" sz="2000">
                <a:latin typeface="+mj-lt"/>
              </a:rPr>
              <a:t>A.K.A.</a:t>
            </a:r>
            <a:r>
              <a:rPr lang="en-US" sz="2000">
                <a:latin typeface="+mj-lt"/>
                <a:sym typeface="Wingdings" pitchFamily="2" charset="2"/>
              </a:rPr>
              <a:t> </a:t>
            </a:r>
            <a:r>
              <a:rPr lang="en-US" sz="2000" b="1" u="sng">
                <a:latin typeface="+mj-lt"/>
              </a:rPr>
              <a:t>YOUR</a:t>
            </a:r>
            <a:r>
              <a:rPr lang="en-US" sz="2000">
                <a:latin typeface="+mj-lt"/>
              </a:rPr>
              <a:t> rules for anyone interacting with you.</a:t>
            </a:r>
          </a:p>
          <a:p>
            <a:pPr lvl="1"/>
            <a:r>
              <a:rPr lang="en-US" sz="2000">
                <a:latin typeface="+mj-lt"/>
              </a:rPr>
              <a:t>Family</a:t>
            </a:r>
          </a:p>
          <a:p>
            <a:pPr lvl="1"/>
            <a:r>
              <a:rPr lang="en-US" sz="2000">
                <a:latin typeface="+mj-lt"/>
              </a:rPr>
              <a:t>Friends</a:t>
            </a:r>
          </a:p>
          <a:p>
            <a:pPr lvl="1"/>
            <a:r>
              <a:rPr lang="en-US" sz="2000">
                <a:latin typeface="+mj-lt"/>
              </a:rPr>
              <a:t>Co-workers</a:t>
            </a:r>
          </a:p>
          <a:p>
            <a:pPr lvl="1"/>
            <a:r>
              <a:rPr lang="en-US" sz="2000">
                <a:latin typeface="+mj-lt"/>
              </a:rPr>
              <a:t>Bosses</a:t>
            </a:r>
          </a:p>
          <a:p>
            <a:r>
              <a:rPr lang="en-US" sz="2000">
                <a:latin typeface="+mj-lt"/>
              </a:rPr>
              <a:t>No Rules = No Boundaries</a:t>
            </a:r>
          </a:p>
          <a:p>
            <a:endParaRPr lang="en-US" sz="2000">
              <a:latin typeface="-webkit-standard"/>
            </a:endParaRPr>
          </a:p>
        </p:txBody>
      </p:sp>
      <p:pic>
        <p:nvPicPr>
          <p:cNvPr id="5" name="Picture 4" descr="Colorful carved figures of humans">
            <a:extLst>
              <a:ext uri="{FF2B5EF4-FFF2-40B4-BE49-F238E27FC236}">
                <a16:creationId xmlns:a16="http://schemas.microsoft.com/office/drawing/2014/main" id="{1C25C172-899E-D52B-0394-04758264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95" t="-1" r="22218" b="-1"/>
          <a:stretch/>
        </p:blipFill>
        <p:spPr>
          <a:xfrm>
            <a:off x="7315199" y="-10886"/>
            <a:ext cx="4876801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61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95C7-84F8-35C7-19B8-740B444B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00" y="383650"/>
            <a:ext cx="5482880" cy="1624520"/>
          </a:xfrm>
        </p:spPr>
        <p:txBody>
          <a:bodyPr anchor="ctr">
            <a:normAutofit/>
          </a:bodyPr>
          <a:lstStyle/>
          <a:p>
            <a:r>
              <a:rPr lang="en-US" sz="3700"/>
              <a:t>Top 2 Reasons Boundaries are Broken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58D48-28AF-EE91-D4F8-490BFAFEA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00" y="2129883"/>
            <a:ext cx="5583241" cy="3613149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/>
              <a:t>Miscommunication or NO Communication</a:t>
            </a:r>
          </a:p>
          <a:p>
            <a:pPr lvl="1"/>
            <a:r>
              <a:rPr lang="en-US" sz="2000"/>
              <a:t>What the opposing individual understood vs. what was requested or explained.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/>
              <a:t>Disagreement</a:t>
            </a:r>
          </a:p>
          <a:p>
            <a:pPr lvl="1"/>
            <a:r>
              <a:rPr lang="en-US" sz="2000"/>
              <a:t>The opposing person understood but has primary and/or fundamental beliefs that inhibit their ability to respect the requested boundary.</a:t>
            </a:r>
          </a:p>
        </p:txBody>
      </p:sp>
      <p:pic>
        <p:nvPicPr>
          <p:cNvPr id="5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7395ED67-BFA1-7342-F280-EEB118E35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7" r="1848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281E-B3A2-DAEC-251D-A2C4A8BEE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54" y="414666"/>
            <a:ext cx="10899229" cy="2690949"/>
          </a:xfrm>
        </p:spPr>
        <p:txBody>
          <a:bodyPr anchor="t">
            <a:normAutofit/>
          </a:bodyPr>
          <a:lstStyle/>
          <a:p>
            <a:r>
              <a:rPr lang="en-US"/>
              <a:t>How do we fix or prevent Boundary Breaking?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74B54-24E1-3FAF-5E11-12D8E0439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14" y="1474190"/>
            <a:ext cx="9170250" cy="4300447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/>
              <a:t>Tactic 1: </a:t>
            </a:r>
            <a:r>
              <a:rPr lang="en-US" sz="2400" b="1">
                <a:solidFill>
                  <a:schemeClr val="tx2"/>
                </a:solidFill>
              </a:rPr>
              <a:t>Effective Communication</a:t>
            </a:r>
          </a:p>
          <a:p>
            <a:pPr lvl="1"/>
            <a:r>
              <a:rPr lang="en-US" sz="2200"/>
              <a:t>The world finds out what you’re thinking when </a:t>
            </a:r>
            <a:r>
              <a:rPr lang="en-US" sz="2200" b="1" u="sng"/>
              <a:t>YOU</a:t>
            </a:r>
            <a:r>
              <a:rPr lang="en-US" sz="2200"/>
              <a:t> speak!</a:t>
            </a:r>
          </a:p>
          <a:p>
            <a:pPr lvl="1"/>
            <a:r>
              <a:rPr lang="en-US" sz="2200"/>
              <a:t>Silence shatters Boundaries!</a:t>
            </a:r>
          </a:p>
          <a:p>
            <a:pPr marL="457200" lvl="1" indent="0">
              <a:buNone/>
            </a:pPr>
            <a:endParaRPr lang="en-US" sz="1900" b="1" u="sng"/>
          </a:p>
          <a:p>
            <a:pPr marL="0" indent="0">
              <a:buNone/>
            </a:pPr>
            <a:r>
              <a:rPr lang="en-US" sz="2400" b="1"/>
              <a:t>The Fix Framework:</a:t>
            </a:r>
          </a:p>
          <a:p>
            <a:pPr lvl="1"/>
            <a:r>
              <a:rPr lang="en-US" sz="2200"/>
              <a:t>Who is this person that’s crossing my boundary and what’s our relationship?</a:t>
            </a:r>
          </a:p>
          <a:p>
            <a:pPr lvl="1"/>
            <a:r>
              <a:rPr lang="en-US" sz="2200"/>
              <a:t>What boundary did they cross?</a:t>
            </a:r>
          </a:p>
          <a:p>
            <a:pPr lvl="1"/>
            <a:r>
              <a:rPr lang="en-US" sz="2200"/>
              <a:t>Did I communicate? </a:t>
            </a:r>
          </a:p>
          <a:p>
            <a:pPr lvl="2"/>
            <a:r>
              <a:rPr lang="en-US" sz="1900"/>
              <a:t>If yes, what did I say? </a:t>
            </a:r>
          </a:p>
          <a:p>
            <a:pPr lvl="2"/>
            <a:r>
              <a:rPr lang="en-US" sz="1900"/>
              <a:t>If no, then communicate directly.</a:t>
            </a:r>
          </a:p>
          <a:p>
            <a:pPr lvl="1"/>
            <a:r>
              <a:rPr lang="en-US" sz="2200"/>
              <a:t>What was their reaction to my communication?</a:t>
            </a:r>
          </a:p>
          <a:p>
            <a:pPr lvl="1"/>
            <a:r>
              <a:rPr lang="en-US" sz="2200"/>
              <a:t>Follow up communication: gain or give clarity to reinforce the boundary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4BB35-A4BE-0D41-C1B2-12E48F9C0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071" y="1760140"/>
            <a:ext cx="2852854" cy="28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39792-B136-5479-D921-536B12DA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09" y="141904"/>
            <a:ext cx="10515600" cy="1039337"/>
          </a:xfrm>
        </p:spPr>
        <p:txBody>
          <a:bodyPr anchor="ctr"/>
          <a:lstStyle/>
          <a:p>
            <a:r>
              <a:rPr lang="en-US"/>
              <a:t>Conference Housekeeping</a:t>
            </a:r>
          </a:p>
        </p:txBody>
      </p:sp>
      <p:pic>
        <p:nvPicPr>
          <p:cNvPr id="30" name="Picture 29" descr="Disability:IN’s blue and green :IN logo&#10;&#10;">
            <a:extLst>
              <a:ext uri="{FF2B5EF4-FFF2-40B4-BE49-F238E27FC236}">
                <a16:creationId xmlns:a16="http://schemas.microsoft.com/office/drawing/2014/main" id="{D1B9263B-7B32-33CE-5460-07353B2E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917" y="141904"/>
            <a:ext cx="870555" cy="87055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197234C-1626-6E3B-2C47-9FFA77C9C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0217" y="1152204"/>
            <a:ext cx="2906364" cy="620026"/>
            <a:chOff x="830217" y="1152204"/>
            <a:chExt cx="2906364" cy="6200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9A9CCCA-B6C0-2BED-C4B8-E674DBDE2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830218" y="1772230"/>
              <a:ext cx="2906363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9A3736-E2B4-F25F-C3C5-EA855DF84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30217" y="1152204"/>
              <a:ext cx="556805" cy="55680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AFE3ED-D3E3-E613-83C5-896E47D3F334}"/>
              </a:ext>
            </a:extLst>
          </p:cNvPr>
          <p:cNvSpPr txBox="1"/>
          <p:nvPr/>
        </p:nvSpPr>
        <p:spPr>
          <a:xfrm>
            <a:off x="830217" y="1782392"/>
            <a:ext cx="3111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Session Help</a:t>
            </a:r>
          </a:p>
          <a:p>
            <a:endParaRPr lang="en-US" sz="800">
              <a:solidFill>
                <a:srgbClr val="262C65"/>
              </a:solidFill>
              <a:latin typeface="Arial" panose="020B0604020202020204" pitchFamily="34" charset="0"/>
            </a:endParaRP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All attendee microphones are muted. 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Use the Q&amp;A feature to communicate with Disability:IN or presenters.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cs typeface="Arial" panose="020B0604020202020204" pitchFamily="34" charset="0"/>
              </a:rPr>
              <a:t>You may need to reboot your computer or try logging out &amp; back in to resolve any technical issues.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A62055-C5AA-BEEE-A00F-FFD900EB2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06940" y="1118751"/>
            <a:ext cx="2906363" cy="637375"/>
            <a:chOff x="4306940" y="1118751"/>
            <a:chExt cx="2906363" cy="6373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3D6B87-BEFB-51DB-610F-B8B0F5AFA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4306940" y="1749693"/>
              <a:ext cx="2906363" cy="0"/>
            </a:xfrm>
            <a:prstGeom prst="line">
              <a:avLst/>
            </a:prstGeom>
            <a:ln w="57150">
              <a:solidFill>
                <a:srgbClr val="38B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181570-5DD2-3EC5-024C-130AFF74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306940" y="1118751"/>
              <a:ext cx="637375" cy="6373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A66BBB-FDD8-A4A7-2A90-F72157E88F9B}"/>
              </a:ext>
            </a:extLst>
          </p:cNvPr>
          <p:cNvSpPr txBox="1"/>
          <p:nvPr/>
        </p:nvSpPr>
        <p:spPr>
          <a:xfrm>
            <a:off x="4306940" y="1772231"/>
            <a:ext cx="3089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CART </a:t>
            </a:r>
          </a:p>
          <a:p>
            <a:endParaRPr lang="en-US" sz="800" b="1"/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English captions are available on-screen.</a:t>
            </a:r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Captioning in additional languages available via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StreamText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link provided in </a:t>
            </a:r>
            <a:r>
              <a:rPr lang="en-US" sz="1200">
                <a:cs typeface="Arial" panose="020B0604020202020204" pitchFamily="34" charset="0"/>
              </a:rPr>
              <a:t>the meeting materials.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722C22-2EA1-1BE5-92CB-032EFD06A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35171" y="1118751"/>
            <a:ext cx="2906363" cy="629186"/>
            <a:chOff x="7735171" y="1118751"/>
            <a:chExt cx="2906363" cy="62918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440C767-9127-FF3E-A8E4-2DE1093BF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7735171" y="1747937"/>
              <a:ext cx="2906363" cy="0"/>
            </a:xfrm>
            <a:prstGeom prst="line">
              <a:avLst/>
            </a:prstGeom>
            <a:ln w="57150">
              <a:solidFill>
                <a:srgbClr val="007A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A green hands making a gesture&#10;&#10;AI-generated content may be incorrect.">
              <a:extLst>
                <a:ext uri="{FF2B5EF4-FFF2-40B4-BE49-F238E27FC236}">
                  <a16:creationId xmlns:a16="http://schemas.microsoft.com/office/drawing/2014/main" id="{E6D8566E-0D65-ADC3-1883-4B072E468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5171" y="1118751"/>
              <a:ext cx="546733" cy="5467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2EF4FD-A1E9-5536-7030-2E33E7EF35AB}"/>
              </a:ext>
            </a:extLst>
          </p:cNvPr>
          <p:cNvSpPr txBox="1"/>
          <p:nvPr/>
        </p:nvSpPr>
        <p:spPr>
          <a:xfrm>
            <a:off x="7735171" y="1772231"/>
            <a:ext cx="31165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ASL Interpretation</a:t>
            </a:r>
          </a:p>
          <a:p>
            <a:endParaRPr lang="en-US" sz="800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American Sign Language is provided on screen.</a:t>
            </a:r>
            <a:endParaRPr lang="en-US" sz="160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1EFF7D-5330-AF06-FEC6-1C921F5A8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0218" y="3563543"/>
            <a:ext cx="2906363" cy="678656"/>
            <a:chOff x="830218" y="3563543"/>
            <a:chExt cx="2906363" cy="6786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0C8CDB9-40D8-8810-5D98-58ED22002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830218" y="4242199"/>
              <a:ext cx="2906363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3D26DDF-6EE8-867B-10B4-53AC1644A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0218" y="3563543"/>
              <a:ext cx="556805" cy="55680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95C3B9F-3731-1D7E-6B53-27F431ABF479}"/>
              </a:ext>
            </a:extLst>
          </p:cNvPr>
          <p:cNvSpPr txBox="1"/>
          <p:nvPr/>
        </p:nvSpPr>
        <p:spPr>
          <a:xfrm>
            <a:off x="830217" y="4254345"/>
            <a:ext cx="31119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Asking Questions</a:t>
            </a:r>
          </a:p>
          <a:p>
            <a:endParaRPr lang="en-US" sz="800"/>
          </a:p>
          <a:p>
            <a:pPr marL="171450" indent="-1714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>
                <a:cs typeface="Arial" panose="020B0604020202020204" pitchFamily="34" charset="0"/>
              </a:rPr>
              <a:t>Q&amp;A will be available in the panel sessions, starting at 10:30 ET.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435FA9-563B-6ED8-DD9F-EE632ABC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06940" y="3522351"/>
            <a:ext cx="2906363" cy="719848"/>
            <a:chOff x="4306940" y="3522351"/>
            <a:chExt cx="2906363" cy="71984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F6E1DD-9B37-A397-A34A-66C7573C7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4306940" y="4242199"/>
              <a:ext cx="2906363" cy="0"/>
            </a:xfrm>
            <a:prstGeom prst="line">
              <a:avLst/>
            </a:prstGeom>
            <a:ln w="57150">
              <a:solidFill>
                <a:srgbClr val="38B4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05BBE4-0D08-26A2-1E55-8D0D5611E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306940" y="3522351"/>
              <a:ext cx="637375" cy="63737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B90470-C0F5-7AC1-8262-0590D11CB752}"/>
              </a:ext>
            </a:extLst>
          </p:cNvPr>
          <p:cNvSpPr txBox="1"/>
          <p:nvPr/>
        </p:nvSpPr>
        <p:spPr>
          <a:xfrm>
            <a:off x="4306940" y="4254345"/>
            <a:ext cx="30899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Session Recordings</a:t>
            </a:r>
          </a:p>
          <a:p>
            <a:endParaRPr lang="en-US" sz="800" b="1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Sessions are being recorded.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An email will be sent with access and viewing instructions after the conference. </a:t>
            </a:r>
          </a:p>
        </p:txBody>
      </p:sp>
    </p:spTree>
    <p:extLst>
      <p:ext uri="{BB962C8B-B14F-4D97-AF65-F5344CB8AC3E}">
        <p14:creationId xmlns:p14="http://schemas.microsoft.com/office/powerpoint/2010/main" val="1204566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36D36-24D7-B98B-F675-EDAFCC1E1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3660-0A23-D5F8-9BE0-337A9D33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54" y="414666"/>
            <a:ext cx="11853746" cy="2690949"/>
          </a:xfrm>
        </p:spPr>
        <p:txBody>
          <a:bodyPr anchor="t">
            <a:normAutofit/>
          </a:bodyPr>
          <a:lstStyle/>
          <a:p>
            <a:r>
              <a:rPr lang="en-US"/>
              <a:t>How do we fix or prevent Boundary Breaking? </a:t>
            </a:r>
            <a:r>
              <a:rPr lang="en-US" sz="2800"/>
              <a:t>(2 of 2)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742354-C557-D344-C8C2-EF96E6217724}"/>
              </a:ext>
            </a:extLst>
          </p:cNvPr>
          <p:cNvSpPr txBox="1">
            <a:spLocks/>
          </p:cNvSpPr>
          <p:nvPr/>
        </p:nvSpPr>
        <p:spPr>
          <a:xfrm>
            <a:off x="338255" y="868813"/>
            <a:ext cx="9987774" cy="5574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262C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/>
              <a:t>Tactic 2: </a:t>
            </a:r>
            <a:r>
              <a:rPr lang="en-US" sz="2400" b="1">
                <a:solidFill>
                  <a:schemeClr val="tx2"/>
                </a:solidFill>
              </a:rPr>
              <a:t>Time Control</a:t>
            </a:r>
          </a:p>
          <a:p>
            <a:pPr lvl="1"/>
            <a:r>
              <a:rPr lang="en-US" sz="2000" b="1"/>
              <a:t>Control your Time = Control Your Boundaries</a:t>
            </a:r>
          </a:p>
          <a:p>
            <a:pPr lvl="1"/>
            <a:r>
              <a:rPr lang="en-US" sz="2000"/>
              <a:t>We can feel most overwhelmed when we feel out of control of our day.</a:t>
            </a:r>
          </a:p>
          <a:p>
            <a:pPr lvl="1"/>
            <a:r>
              <a:rPr lang="en-US" sz="2000"/>
              <a:t>“</a:t>
            </a:r>
            <a:r>
              <a:rPr lang="en-US" sz="2000" i="1"/>
              <a:t>Life</a:t>
            </a:r>
            <a:r>
              <a:rPr lang="en-US" sz="2000"/>
              <a:t>” pulls us in the direction of our “</a:t>
            </a:r>
            <a:r>
              <a:rPr lang="en-US" sz="2000" i="1"/>
              <a:t>responsibilities</a:t>
            </a:r>
            <a:r>
              <a:rPr lang="en-US" sz="2000"/>
              <a:t>”</a:t>
            </a:r>
          </a:p>
          <a:p>
            <a:pPr lvl="2"/>
            <a:r>
              <a:rPr lang="en-US" sz="1800"/>
              <a:t>Family Tasks</a:t>
            </a:r>
          </a:p>
          <a:p>
            <a:pPr lvl="2"/>
            <a:r>
              <a:rPr lang="en-US" sz="1800"/>
              <a:t>Work Tasks</a:t>
            </a:r>
          </a:p>
          <a:p>
            <a:pPr lvl="2"/>
            <a:r>
              <a:rPr lang="en-US" sz="1800"/>
              <a:t>Friend Tasks</a:t>
            </a:r>
          </a:p>
          <a:p>
            <a:pPr lvl="2"/>
            <a:r>
              <a:rPr lang="en-US" sz="1800"/>
              <a:t>Leader Tasks</a:t>
            </a:r>
          </a:p>
          <a:p>
            <a:pPr lvl="2"/>
            <a:endParaRPr lang="en-US" sz="800" b="1" u="sng"/>
          </a:p>
          <a:p>
            <a:pPr marL="0" indent="0">
              <a:buNone/>
            </a:pPr>
            <a:r>
              <a:rPr lang="en-US" sz="2400" b="1"/>
              <a:t>The Fix Framework:</a:t>
            </a:r>
          </a:p>
          <a:p>
            <a:pPr lvl="1"/>
            <a:r>
              <a:rPr lang="en-US" sz="2000"/>
              <a:t>Manage your calendar by the MOST IMPORTANT task NOT the first task</a:t>
            </a:r>
          </a:p>
          <a:p>
            <a:pPr lvl="1"/>
            <a:r>
              <a:rPr lang="en-US" sz="2000"/>
              <a:t>Know your “</a:t>
            </a:r>
            <a:r>
              <a:rPr lang="en-US" sz="2000" i="1"/>
              <a:t>Un-movable’s</a:t>
            </a:r>
            <a:r>
              <a:rPr lang="en-US" sz="2000"/>
              <a:t>” (Tasks that HAVE to get done)</a:t>
            </a:r>
          </a:p>
          <a:p>
            <a:pPr lvl="1"/>
            <a:r>
              <a:rPr lang="en-US" sz="2000"/>
              <a:t>Ask “SHOULD I be doing this right now?”</a:t>
            </a:r>
          </a:p>
          <a:p>
            <a:pPr lvl="1"/>
            <a:r>
              <a:rPr lang="en-US" sz="2000"/>
              <a:t>“Who can help me do this?” – Asking this can prevent burnout and anxiety</a:t>
            </a:r>
          </a:p>
          <a:p>
            <a:pPr lvl="1"/>
            <a:r>
              <a:rPr lang="en-US" sz="2000"/>
              <a:t>Include </a:t>
            </a:r>
            <a:r>
              <a:rPr lang="en-US" sz="2000" b="1" u="sng"/>
              <a:t>YOU</a:t>
            </a:r>
            <a:r>
              <a:rPr lang="en-US" sz="2000"/>
              <a:t> on your calendar!!!!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D6134-CEC1-76A7-E9CD-D3FB31D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697" y="1922350"/>
            <a:ext cx="2366529" cy="236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8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89291-2F4F-C474-2B66-3F5955FB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19" y="451270"/>
            <a:ext cx="2930612" cy="5398768"/>
          </a:xfrm>
        </p:spPr>
        <p:txBody>
          <a:bodyPr anchor="ctr">
            <a:normAutofit/>
          </a:bodyPr>
          <a:lstStyle/>
          <a:p>
            <a:r>
              <a:rPr lang="en-US" sz="4400" b="1">
                <a:solidFill>
                  <a:schemeClr val="accent2"/>
                </a:solidFill>
              </a:rPr>
              <a:t>Exercise: </a:t>
            </a:r>
            <a:r>
              <a:rPr lang="en-US" sz="4400"/>
              <a:t>Make Tomorrow Better </a:t>
            </a:r>
            <a:br>
              <a:rPr lang="en-US" sz="4400"/>
            </a:br>
            <a:r>
              <a:rPr lang="en-US" sz="4400"/>
              <a:t>than </a:t>
            </a:r>
            <a:br>
              <a:rPr lang="en-US" sz="4400"/>
            </a:br>
            <a:r>
              <a:rPr lang="en-US" sz="4400"/>
              <a:t>Today!</a:t>
            </a:r>
          </a:p>
        </p:txBody>
      </p:sp>
      <p:graphicFrame>
        <p:nvGraphicFramePr>
          <p:cNvPr id="12" name="Content Placeholder 2" descr="•Make a list of the activities that make you happy.&#10;•Make a list of the MOST important responsibilities you handle (Family and Work tasks included together).&#10;•Pull your calendar out &amp; check your week&#10;•Determine when (time) you start your day.&#10;•Identify what you’re going to do for YOU first.&#10;•Block that on the calendar.&#10;•Block the MOST important work task for the day.&#10;•Can you adjust any pre-existing meetings to fit in some self-care? (15-minute walk, 10-minute-deep breathing meditation, etc.)&#10;•Repeat the process each week.&#10;">
            <a:extLst>
              <a:ext uri="{FF2B5EF4-FFF2-40B4-BE49-F238E27FC236}">
                <a16:creationId xmlns:a16="http://schemas.microsoft.com/office/drawing/2014/main" id="{5309AB1C-20F5-FA17-B5D8-4C2579E09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6512"/>
              </p:ext>
            </p:extLst>
          </p:nvPr>
        </p:nvGraphicFramePr>
        <p:xfrm>
          <a:off x="3496962" y="345989"/>
          <a:ext cx="7859887" cy="577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2509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EFA80-A9BC-DD74-8E33-2B372FBA1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8DC420-9A2C-0057-0779-75601D0D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– End of Session</a:t>
            </a:r>
            <a:br>
              <a:rPr lang="en-US"/>
            </a:br>
            <a:endParaRPr lang="en-US"/>
          </a:p>
        </p:txBody>
      </p:sp>
      <p:pic>
        <p:nvPicPr>
          <p:cNvPr id="8" name="Picture 7" descr="This is a screened back image of the Disability:IN logo large as a stylized background." title="Watermark of Logo in blue">
            <a:extLst>
              <a:ext uri="{FF2B5EF4-FFF2-40B4-BE49-F238E27FC236}">
                <a16:creationId xmlns:a16="http://schemas.microsoft.com/office/drawing/2014/main" id="{C737C465-A70B-77E1-20BE-4816D6C5C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C4994C8A-0228-3A21-11FF-CE1D51688C1A}"/>
              </a:ext>
            </a:extLst>
          </p:cNvPr>
          <p:cNvSpPr txBox="1">
            <a:spLocks/>
          </p:cNvSpPr>
          <p:nvPr/>
        </p:nvSpPr>
        <p:spPr>
          <a:xfrm>
            <a:off x="838200" y="1625366"/>
            <a:ext cx="10515600" cy="3607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262C6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7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Thank You!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Want to chat or need help? </a:t>
            </a:r>
          </a:p>
          <a:p>
            <a:pPr lvl="1" algn="ctr"/>
            <a:r>
              <a:rPr lang="en-US" sz="2000">
                <a:solidFill>
                  <a:schemeClr val="bg1"/>
                </a:solidFill>
              </a:rPr>
              <a:t>Connect with me on LinkedIn: Jon McLeod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2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819439"/>
            <a:ext cx="10820400" cy="5486400"/>
            <a:chOff x="0" y="0"/>
            <a:chExt cx="2514545" cy="1274980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264009"/>
                  </a:lnTo>
                  <a:cubicBezTo>
                    <a:pt x="2514545" y="1270069"/>
                    <a:pt x="2509633" y="1274980"/>
                    <a:pt x="2503574" y="1274980"/>
                  </a:cubicBezTo>
                  <a:lnTo>
                    <a:pt x="10971" y="1274980"/>
                  </a:lnTo>
                  <a:cubicBezTo>
                    <a:pt x="4912" y="1274980"/>
                    <a:pt x="0" y="1270069"/>
                    <a:pt x="0" y="1264009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5401" b="-540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2706651" y="4252854"/>
            <a:ext cx="7785986" cy="346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7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Advancing disability inclusion in business.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800" y="-62682"/>
            <a:ext cx="2735319" cy="1496965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 descr="Disability:IN"/>
          <p:cNvSpPr/>
          <p:nvPr/>
        </p:nvSpPr>
        <p:spPr>
          <a:xfrm>
            <a:off x="4747680" y="2239168"/>
            <a:ext cx="5744957" cy="1883773"/>
          </a:xfrm>
          <a:custGeom>
            <a:avLst/>
            <a:gdLst/>
            <a:ahLst/>
            <a:cxnLst/>
            <a:rect l="l" t="t" r="r" b="b"/>
            <a:pathLst>
              <a:path w="8617436" h="2825660">
                <a:moveTo>
                  <a:pt x="0" y="0"/>
                </a:moveTo>
                <a:lnTo>
                  <a:pt x="8617435" y="0"/>
                </a:lnTo>
                <a:lnTo>
                  <a:pt x="8617435" y="2825660"/>
                </a:lnTo>
                <a:lnTo>
                  <a:pt x="0" y="2825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7680" y="3902494"/>
            <a:ext cx="3817482" cy="0"/>
          </a:xfrm>
          <a:prstGeom prst="line">
            <a:avLst/>
          </a:prstGeom>
          <a:ln w="38100" cap="flat">
            <a:solidFill>
              <a:srgbClr val="007A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7282039" y="5419017"/>
            <a:ext cx="4224160" cy="705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262C65"/>
                </a:solidFill>
                <a:effectLst/>
                <a:uLnTx/>
                <a:uFillTx/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Join IN 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70881" y="-107146"/>
            <a:ext cx="2735319" cy="1496965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1" y="586908"/>
            <a:ext cx="1648763" cy="1648763"/>
            <a:chOff x="0" y="0"/>
            <a:chExt cx="13716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1" y="2630387"/>
            <a:ext cx="1648763" cy="1648763"/>
            <a:chOff x="0" y="0"/>
            <a:chExt cx="13716000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6"/>
              <a:stretch>
                <a:fillRect l="-39556" r="-1081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12435" y="733662"/>
            <a:ext cx="503468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5"/>
              </a:lnSpc>
            </a:pPr>
            <a:r>
              <a:rPr lang="en-US" sz="1886" b="1">
                <a:solidFill>
                  <a:srgbClr val="0066CC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Data &amp; Messaging Guide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12435" y="1019375"/>
            <a:ext cx="562721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075"/>
              </a:lnSpc>
              <a:buFont typeface="Arial" panose="020B0604020202020204" pitchFamily="34" charset="0"/>
              <a:buChar char="•"/>
            </a:pP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7"/>
              </a:rPr>
              <a:t>Making the Business Case for Disability Inclusion &amp; Accessibility</a:t>
            </a: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. (Messaging Guide, PDF)</a:t>
            </a:r>
          </a:p>
          <a:p>
            <a:pPr marL="342900" indent="-342900">
              <a:lnSpc>
                <a:spcPts val="2075"/>
              </a:lnSpc>
              <a:buFont typeface="Arial" panose="020B0604020202020204" pitchFamily="34" charset="0"/>
              <a:buChar char="•"/>
            </a:pP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8"/>
              </a:rPr>
              <a:t>Industry Literature Review on the Business Case for Disability Inclusion</a:t>
            </a: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(PDF)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12435" y="2919367"/>
            <a:ext cx="503468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5"/>
              </a:lnSpc>
            </a:pPr>
            <a:r>
              <a:rPr lang="en-US" sz="1886" b="1">
                <a:solidFill>
                  <a:srgbClr val="0066CC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Legal Insights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12435" y="3353872"/>
            <a:ext cx="579971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075"/>
              </a:lnSpc>
              <a:buFont typeface="Arial" panose="020B0604020202020204" pitchFamily="34" charset="0"/>
              <a:buChar char="•"/>
            </a:pPr>
            <a:r>
              <a:rPr lang="en-US" sz="1886">
                <a:solidFill>
                  <a:srgbClr val="002060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to Legal Foundations for Disability Inclusive Employment</a:t>
            </a:r>
            <a:r>
              <a:rPr lang="en-US" sz="1886">
                <a:solidFill>
                  <a:srgbClr val="002060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(Document). </a:t>
            </a:r>
          </a:p>
        </p:txBody>
      </p: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1" y="4622330"/>
            <a:ext cx="1648763" cy="1648763"/>
            <a:chOff x="0" y="0"/>
            <a:chExt cx="1371600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0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12435" y="4984559"/>
            <a:ext cx="503468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5"/>
              </a:lnSpc>
            </a:pPr>
            <a:r>
              <a:rPr lang="en-US" sz="1886" b="1">
                <a:solidFill>
                  <a:srgbClr val="0066CC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Exclusive Webinar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12435" y="5312059"/>
            <a:ext cx="503468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075"/>
              </a:lnSpc>
              <a:buFont typeface="Arial" panose="020B0604020202020204" pitchFamily="34" charset="0"/>
              <a:buChar char="•"/>
            </a:pP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11"/>
              </a:rPr>
              <a:t>Register for the March 12</a:t>
            </a:r>
            <a:r>
              <a:rPr lang="en-US" sz="1886" baseline="300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11"/>
              </a:rPr>
              <a:t>th</a:t>
            </a: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11"/>
              </a:rPr>
              <a:t> webinar here</a:t>
            </a:r>
            <a:r>
              <a:rPr lang="en-US" sz="1886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. (Form)</a:t>
            </a:r>
          </a:p>
        </p:txBody>
      </p:sp>
      <p:pic>
        <p:nvPicPr>
          <p:cNvPr id="17" name="Picture 16" descr="A qr code with blue squares&#10;">
            <a:extLst>
              <a:ext uri="{FF2B5EF4-FFF2-40B4-BE49-F238E27FC236}">
                <a16:creationId xmlns:a16="http://schemas.microsoft.com/office/drawing/2014/main" id="{B88798D3-436D-BA91-0F5B-944831219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5035" y="2461486"/>
            <a:ext cx="2593311" cy="25933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9080" y="0"/>
                  </a:moveTo>
                  <a:lnTo>
                    <a:pt x="4255646" y="0"/>
                  </a:lnTo>
                  <a:cubicBezTo>
                    <a:pt x="4266183" y="0"/>
                    <a:pt x="4274726" y="8542"/>
                    <a:pt x="4274726" y="19080"/>
                  </a:cubicBezTo>
                  <a:lnTo>
                    <a:pt x="4274726" y="2148387"/>
                  </a:lnTo>
                  <a:cubicBezTo>
                    <a:pt x="4274726" y="2158924"/>
                    <a:pt x="4266183" y="2167467"/>
                    <a:pt x="4255646" y="2167467"/>
                  </a:cubicBezTo>
                  <a:lnTo>
                    <a:pt x="19080" y="2167467"/>
                  </a:lnTo>
                  <a:cubicBezTo>
                    <a:pt x="8542" y="2167467"/>
                    <a:pt x="0" y="2158924"/>
                    <a:pt x="0" y="2148387"/>
                  </a:cubicBezTo>
                  <a:lnTo>
                    <a:pt x="0" y="19080"/>
                  </a:lnTo>
                  <a:cubicBezTo>
                    <a:pt x="0" y="8542"/>
                    <a:pt x="8542" y="0"/>
                    <a:pt x="190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7A4B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60127" y="2042490"/>
            <a:ext cx="4188018" cy="1076497"/>
            <a:chOff x="0" y="0"/>
            <a:chExt cx="2675417" cy="6876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5417" cy="687695"/>
            </a:xfrm>
            <a:custGeom>
              <a:avLst/>
              <a:gdLst/>
              <a:ahLst/>
              <a:cxnLst/>
              <a:rect l="l" t="t" r="r" b="b"/>
              <a:pathLst>
                <a:path w="2675417" h="687695">
                  <a:moveTo>
                    <a:pt x="62852" y="0"/>
                  </a:moveTo>
                  <a:lnTo>
                    <a:pt x="2612565" y="0"/>
                  </a:lnTo>
                  <a:cubicBezTo>
                    <a:pt x="2629234" y="0"/>
                    <a:pt x="2645221" y="6622"/>
                    <a:pt x="2657008" y="18409"/>
                  </a:cubicBezTo>
                  <a:cubicBezTo>
                    <a:pt x="2668795" y="30196"/>
                    <a:pt x="2675417" y="46183"/>
                    <a:pt x="2675417" y="62852"/>
                  </a:cubicBezTo>
                  <a:lnTo>
                    <a:pt x="2675417" y="624843"/>
                  </a:lnTo>
                  <a:cubicBezTo>
                    <a:pt x="2675417" y="641513"/>
                    <a:pt x="2668795" y="657499"/>
                    <a:pt x="2657008" y="669286"/>
                  </a:cubicBezTo>
                  <a:cubicBezTo>
                    <a:pt x="2645221" y="681073"/>
                    <a:pt x="2629234" y="687695"/>
                    <a:pt x="2612565" y="687695"/>
                  </a:cubicBezTo>
                  <a:lnTo>
                    <a:pt x="62852" y="687695"/>
                  </a:lnTo>
                  <a:cubicBezTo>
                    <a:pt x="28140" y="687695"/>
                    <a:pt x="0" y="659555"/>
                    <a:pt x="0" y="624843"/>
                  </a:cubicBezTo>
                  <a:lnTo>
                    <a:pt x="0" y="62852"/>
                  </a:lnTo>
                  <a:cubicBezTo>
                    <a:pt x="0" y="46183"/>
                    <a:pt x="6622" y="30196"/>
                    <a:pt x="18409" y="18409"/>
                  </a:cubicBezTo>
                  <a:cubicBezTo>
                    <a:pt x="30196" y="6622"/>
                    <a:pt x="46183" y="0"/>
                    <a:pt x="62852" y="0"/>
                  </a:cubicBezTo>
                  <a:close/>
                </a:path>
              </a:pathLst>
            </a:custGeom>
            <a:solidFill>
              <a:srgbClr val="262C6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75417" cy="7257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89204" y="4238685"/>
            <a:ext cx="1213961" cy="1598729"/>
            <a:chOff x="0" y="0"/>
            <a:chExt cx="428917" cy="5648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917" cy="564863"/>
            </a:xfrm>
            <a:custGeom>
              <a:avLst/>
              <a:gdLst/>
              <a:ahLst/>
              <a:cxnLst/>
              <a:rect l="l" t="t" r="r" b="b"/>
              <a:pathLst>
                <a:path w="428917" h="564863">
                  <a:moveTo>
                    <a:pt x="0" y="0"/>
                  </a:moveTo>
                  <a:lnTo>
                    <a:pt x="428917" y="0"/>
                  </a:lnTo>
                  <a:lnTo>
                    <a:pt x="428917" y="564863"/>
                  </a:lnTo>
                  <a:lnTo>
                    <a:pt x="0" y="564863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8917" cy="6029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1293870" y="1002360"/>
            <a:ext cx="4838205" cy="3847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33" b="1" i="0" u="none" strike="noStrike" kern="1200" cap="none" spc="0" normalizeH="0" baseline="0" noProof="0">
                <a:ln>
                  <a:noFill/>
                </a:ln>
                <a:solidFill>
                  <a:srgbClr val="262C65"/>
                </a:solidFill>
                <a:effectLst/>
                <a:uLnTx/>
                <a:uFillTx/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A Competitive Advantage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2813" y="1490622"/>
            <a:ext cx="5387314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33"/>
              </a:lnSpc>
              <a:spcBef>
                <a:spcPct val="0"/>
              </a:spcBef>
            </a:pPr>
            <a:r>
              <a:rPr lang="en-US" sz="1666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Companies that lead in disability inclusion achieve</a:t>
            </a:r>
            <a:r>
              <a:rPr lang="en-US" sz="1666" b="1">
                <a:solidFill>
                  <a:srgbClr val="262C65"/>
                </a:solidFill>
                <a:latin typeface="Lato Bold"/>
                <a:ea typeface="Lato Bold"/>
                <a:cs typeface="Lato Bold"/>
                <a:sym typeface="Lato Bold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9204" y="3379631"/>
            <a:ext cx="1401133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94"/>
              </a:lnSpc>
            </a:pPr>
            <a:r>
              <a:rPr lang="en-US" sz="4268" b="1">
                <a:solidFill>
                  <a:srgbClr val="262C65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1.6x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9204" y="3929785"/>
            <a:ext cx="1213961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5"/>
              </a:lnSpc>
              <a:spcBef>
                <a:spcPct val="0"/>
              </a:spcBef>
            </a:pPr>
            <a:r>
              <a:rPr lang="en-US" sz="1341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More Revenue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26710" y="2080590"/>
            <a:ext cx="1329079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4"/>
              </a:lnSpc>
            </a:pPr>
            <a:r>
              <a:rPr lang="en-US" sz="4268" b="1">
                <a:solidFill>
                  <a:srgbClr val="262C65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2.6x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90337" y="2635708"/>
            <a:ext cx="1401825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5"/>
              </a:lnSpc>
              <a:spcBef>
                <a:spcPct val="0"/>
              </a:spcBef>
            </a:pPr>
            <a:r>
              <a:rPr lang="en-US" sz="1341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More Net Income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59774" y="2446525"/>
            <a:ext cx="115829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</a:pPr>
            <a:r>
              <a:rPr lang="en-US" sz="4268" b="1">
                <a:solidFill>
                  <a:srgbClr val="262C65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2x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90868" y="2980507"/>
            <a:ext cx="129610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5"/>
              </a:lnSpc>
              <a:spcBef>
                <a:spcPct val="0"/>
              </a:spcBef>
            </a:pPr>
            <a:r>
              <a:rPr lang="en-US" sz="1341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More Economic Profit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2321" y="2320097"/>
            <a:ext cx="308362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999" b="1">
                <a:solidFill>
                  <a:srgbClr val="43E454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+1.3 BILLION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30331" y="2605847"/>
            <a:ext cx="2758032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</a:pPr>
            <a:r>
              <a:rPr lang="en-US" sz="1333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people with disabilities worldwide</a:t>
            </a:r>
          </a:p>
        </p:txBody>
      </p: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84269" y="2944607"/>
            <a:ext cx="1213961" cy="2892807"/>
            <a:chOff x="0" y="0"/>
            <a:chExt cx="428917" cy="102208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8917" cy="1022086"/>
            </a:xfrm>
            <a:custGeom>
              <a:avLst/>
              <a:gdLst/>
              <a:ahLst/>
              <a:cxnLst/>
              <a:rect l="l" t="t" r="r" b="b"/>
              <a:pathLst>
                <a:path w="428917" h="1022086">
                  <a:moveTo>
                    <a:pt x="0" y="0"/>
                  </a:moveTo>
                  <a:lnTo>
                    <a:pt x="428917" y="0"/>
                  </a:lnTo>
                  <a:lnTo>
                    <a:pt x="428917" y="1022086"/>
                  </a:lnTo>
                  <a:lnTo>
                    <a:pt x="0" y="1022086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28917" cy="10601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31940" y="3474865"/>
            <a:ext cx="1213961" cy="2362548"/>
            <a:chOff x="0" y="0"/>
            <a:chExt cx="428917" cy="8347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917" cy="834735"/>
            </a:xfrm>
            <a:custGeom>
              <a:avLst/>
              <a:gdLst/>
              <a:ahLst/>
              <a:cxnLst/>
              <a:rect l="l" t="t" r="r" b="b"/>
              <a:pathLst>
                <a:path w="428917" h="834735">
                  <a:moveTo>
                    <a:pt x="0" y="0"/>
                  </a:moveTo>
                  <a:lnTo>
                    <a:pt x="428917" y="0"/>
                  </a:lnTo>
                  <a:lnTo>
                    <a:pt x="428917" y="834735"/>
                  </a:lnTo>
                  <a:lnTo>
                    <a:pt x="0" y="834735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28917" cy="8728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7" name="Group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60127" y="3486010"/>
            <a:ext cx="4188018" cy="1076497"/>
            <a:chOff x="0" y="0"/>
            <a:chExt cx="2675417" cy="6876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675417" cy="687695"/>
            </a:xfrm>
            <a:custGeom>
              <a:avLst/>
              <a:gdLst/>
              <a:ahLst/>
              <a:cxnLst/>
              <a:rect l="l" t="t" r="r" b="b"/>
              <a:pathLst>
                <a:path w="2675417" h="687695">
                  <a:moveTo>
                    <a:pt x="62852" y="0"/>
                  </a:moveTo>
                  <a:lnTo>
                    <a:pt x="2612565" y="0"/>
                  </a:lnTo>
                  <a:cubicBezTo>
                    <a:pt x="2629234" y="0"/>
                    <a:pt x="2645221" y="6622"/>
                    <a:pt x="2657008" y="18409"/>
                  </a:cubicBezTo>
                  <a:cubicBezTo>
                    <a:pt x="2668795" y="30196"/>
                    <a:pt x="2675417" y="46183"/>
                    <a:pt x="2675417" y="62852"/>
                  </a:cubicBezTo>
                  <a:lnTo>
                    <a:pt x="2675417" y="624843"/>
                  </a:lnTo>
                  <a:cubicBezTo>
                    <a:pt x="2675417" y="641513"/>
                    <a:pt x="2668795" y="657499"/>
                    <a:pt x="2657008" y="669286"/>
                  </a:cubicBezTo>
                  <a:cubicBezTo>
                    <a:pt x="2645221" y="681073"/>
                    <a:pt x="2629234" y="687695"/>
                    <a:pt x="2612565" y="687695"/>
                  </a:cubicBezTo>
                  <a:lnTo>
                    <a:pt x="62852" y="687695"/>
                  </a:lnTo>
                  <a:cubicBezTo>
                    <a:pt x="28140" y="687695"/>
                    <a:pt x="0" y="659555"/>
                    <a:pt x="0" y="624843"/>
                  </a:cubicBezTo>
                  <a:lnTo>
                    <a:pt x="0" y="62852"/>
                  </a:lnTo>
                  <a:cubicBezTo>
                    <a:pt x="0" y="46183"/>
                    <a:pt x="6622" y="30196"/>
                    <a:pt x="18409" y="18409"/>
                  </a:cubicBezTo>
                  <a:cubicBezTo>
                    <a:pt x="30196" y="6622"/>
                    <a:pt x="46183" y="0"/>
                    <a:pt x="62852" y="0"/>
                  </a:cubicBezTo>
                  <a:close/>
                </a:path>
              </a:pathLst>
            </a:custGeom>
            <a:solidFill>
              <a:srgbClr val="262C6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675417" cy="7257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727209" y="3646385"/>
            <a:ext cx="236427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999" b="1">
                <a:solidFill>
                  <a:srgbClr val="43E454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+$13 TRILLION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513469" y="3971327"/>
            <a:ext cx="279175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</a:pPr>
            <a:r>
              <a:rPr lang="en-US" sz="1333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in disposable income across the global disability market</a:t>
            </a:r>
          </a:p>
        </p:txBody>
      </p:sp>
      <p:grpSp>
        <p:nvGrpSpPr>
          <p:cNvPr id="32" name="Group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60127" y="4743332"/>
            <a:ext cx="4188018" cy="1094082"/>
            <a:chOff x="0" y="0"/>
            <a:chExt cx="2675417" cy="69892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675417" cy="698929"/>
            </a:xfrm>
            <a:custGeom>
              <a:avLst/>
              <a:gdLst/>
              <a:ahLst/>
              <a:cxnLst/>
              <a:rect l="l" t="t" r="r" b="b"/>
              <a:pathLst>
                <a:path w="2675417" h="698929">
                  <a:moveTo>
                    <a:pt x="62852" y="0"/>
                  </a:moveTo>
                  <a:lnTo>
                    <a:pt x="2612565" y="0"/>
                  </a:lnTo>
                  <a:cubicBezTo>
                    <a:pt x="2629234" y="0"/>
                    <a:pt x="2645221" y="6622"/>
                    <a:pt x="2657008" y="18409"/>
                  </a:cubicBezTo>
                  <a:cubicBezTo>
                    <a:pt x="2668795" y="30196"/>
                    <a:pt x="2675417" y="46183"/>
                    <a:pt x="2675417" y="62852"/>
                  </a:cubicBezTo>
                  <a:lnTo>
                    <a:pt x="2675417" y="636077"/>
                  </a:lnTo>
                  <a:cubicBezTo>
                    <a:pt x="2675417" y="652746"/>
                    <a:pt x="2668795" y="668733"/>
                    <a:pt x="2657008" y="680520"/>
                  </a:cubicBezTo>
                  <a:cubicBezTo>
                    <a:pt x="2645221" y="692307"/>
                    <a:pt x="2629234" y="698929"/>
                    <a:pt x="2612565" y="698929"/>
                  </a:cubicBezTo>
                  <a:lnTo>
                    <a:pt x="62852" y="698929"/>
                  </a:lnTo>
                  <a:cubicBezTo>
                    <a:pt x="46183" y="698929"/>
                    <a:pt x="30196" y="692307"/>
                    <a:pt x="18409" y="680520"/>
                  </a:cubicBezTo>
                  <a:cubicBezTo>
                    <a:pt x="6622" y="668733"/>
                    <a:pt x="0" y="652746"/>
                    <a:pt x="0" y="636077"/>
                  </a:cubicBezTo>
                  <a:lnTo>
                    <a:pt x="0" y="62852"/>
                  </a:lnTo>
                  <a:cubicBezTo>
                    <a:pt x="0" y="46183"/>
                    <a:pt x="6622" y="30196"/>
                    <a:pt x="18409" y="18409"/>
                  </a:cubicBezTo>
                  <a:cubicBezTo>
                    <a:pt x="30196" y="6622"/>
                    <a:pt x="46183" y="0"/>
                    <a:pt x="62852" y="0"/>
                  </a:cubicBezTo>
                  <a:close/>
                </a:path>
              </a:pathLst>
            </a:custGeom>
            <a:solidFill>
              <a:srgbClr val="262C6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675417" cy="7370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453771" y="4907874"/>
            <a:ext cx="800730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1999" b="1">
                <a:solidFill>
                  <a:srgbClr val="43E454"/>
                </a:solidFill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80%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964188" y="5231665"/>
            <a:ext cx="3779895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"/>
              </a:lnSpc>
            </a:pPr>
            <a:r>
              <a:rPr lang="en-US" sz="1333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of consumers are more likely to buy from a company committed to disability inclusion.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611705" y="685800"/>
            <a:ext cx="4484296" cy="4231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62C65"/>
                </a:solidFill>
                <a:effectLst/>
                <a:uLnTx/>
                <a:uFillTx/>
                <a:latin typeface="Arial Black" panose="020B0604020202020204" pitchFamily="34" charset="0"/>
                <a:ea typeface="League Spartan"/>
                <a:cs typeface="Arial Black" panose="020B0604020202020204" pitchFamily="34" charset="0"/>
                <a:sym typeface="League Spartan"/>
              </a:rPr>
              <a:t>Your Input Matters!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1704" y="6109518"/>
            <a:ext cx="2735319" cy="1496965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600" y="685800"/>
            <a:ext cx="7315200" cy="54864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121" t="-508" b="-2462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38643" y="5226871"/>
            <a:ext cx="401981" cy="401981"/>
          </a:xfrm>
          <a:custGeom>
            <a:avLst/>
            <a:gdLst/>
            <a:ahLst/>
            <a:cxnLst/>
            <a:rect l="l" t="t" r="r" b="b"/>
            <a:pathLst>
              <a:path w="602971" h="602971">
                <a:moveTo>
                  <a:pt x="0" y="0"/>
                </a:moveTo>
                <a:lnTo>
                  <a:pt x="602971" y="0"/>
                </a:lnTo>
                <a:lnTo>
                  <a:pt x="602971" y="602971"/>
                </a:lnTo>
                <a:lnTo>
                  <a:pt x="0" y="602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1611704" y="1227105"/>
            <a:ext cx="4816805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7"/>
              </a:lnSpc>
            </a:pPr>
            <a:r>
              <a:rPr lang="en-US" sz="1933">
                <a:solidFill>
                  <a:srgbClr val="262C65"/>
                </a:solidFill>
                <a:latin typeface="Lato"/>
                <a:ea typeface="Lato"/>
                <a:cs typeface="Lato"/>
                <a:sym typeface="Lato"/>
              </a:rPr>
              <a:t>We’re here to support you—tell us what research, resources, and insights will help you most!</a:t>
            </a:r>
          </a:p>
        </p:txBody>
      </p:sp>
      <p:pic>
        <p:nvPicPr>
          <p:cNvPr id="9" name="Picture 8" descr="A qr code with the Disability:IN Logo">
            <a:extLst>
              <a:ext uri="{FF2B5EF4-FFF2-40B4-BE49-F238E27FC236}">
                <a16:creationId xmlns:a16="http://schemas.microsoft.com/office/drawing/2014/main" id="{FDF6054D-DE8E-AB97-1DBD-389F9ECB2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98" y="2250279"/>
            <a:ext cx="2897909" cy="289790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31813" y="5293210"/>
            <a:ext cx="2897909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7"/>
              </a:lnSpc>
            </a:pPr>
            <a:r>
              <a:rPr lang="en-US" sz="1933" b="1">
                <a:solidFill>
                  <a:srgbClr val="002060"/>
                </a:solidFill>
                <a:latin typeface="Lato Bold"/>
                <a:ea typeface="Lato Bold"/>
                <a:cs typeface="Lato Bold"/>
                <a:sym typeface="Lato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Fill Out the Form</a:t>
            </a:r>
            <a:endParaRPr lang="en-US" sz="1933" b="1">
              <a:solidFill>
                <a:srgbClr val="002060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60D7-6EA0-82C7-DA44-4242B0087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4A312B3-101B-87FC-C310-2931E1D67D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3107" y="567499"/>
            <a:ext cx="7497391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Upcoming Global Events</a:t>
            </a:r>
            <a:endParaRPr lang="en-US" b="1">
              <a:solidFill>
                <a:schemeClr val="tx1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9DE64C0F-9AF8-F380-C30C-B178E2D771AC}"/>
              </a:ext>
            </a:extLst>
          </p:cNvPr>
          <p:cNvSpPr txBox="1"/>
          <p:nvPr/>
        </p:nvSpPr>
        <p:spPr>
          <a:xfrm>
            <a:off x="911010" y="1081498"/>
            <a:ext cx="1979277" cy="106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399"/>
              </a:lnSpc>
            </a:pPr>
            <a:r>
              <a:rPr lang="en-US" sz="2400" b="1">
                <a:solidFill>
                  <a:srgbClr val="0066CC"/>
                </a:solidFill>
                <a:latin typeface="Arial Black" panose="020B0604020202020204" pitchFamily="34" charset="0"/>
                <a:ea typeface="Lato Bold"/>
                <a:cs typeface="Arial Black" panose="020B0604020202020204" pitchFamily="34" charset="0"/>
                <a:sym typeface="Lato Bold"/>
              </a:rPr>
              <a:t>14-17 JUL.</a:t>
            </a:r>
          </a:p>
          <a:p>
            <a:pPr algn="l">
              <a:lnSpc>
                <a:spcPts val="4399"/>
              </a:lnSpc>
            </a:pPr>
            <a:endParaRPr lang="en-US" sz="2400" b="1">
              <a:solidFill>
                <a:srgbClr val="0066CC"/>
              </a:solidFill>
              <a:latin typeface="Arial Black" panose="020B0604020202020204" pitchFamily="34" charset="0"/>
              <a:ea typeface="Lato Bold"/>
              <a:cs typeface="Arial Black" panose="020B0604020202020204" pitchFamily="34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D405D211-1F5E-2C87-C924-28F5327EA0CF}"/>
              </a:ext>
            </a:extLst>
          </p:cNvPr>
          <p:cNvSpPr txBox="1"/>
          <p:nvPr/>
        </p:nvSpPr>
        <p:spPr>
          <a:xfrm>
            <a:off x="911010" y="1424442"/>
            <a:ext cx="1512851" cy="409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849"/>
              </a:lnSpc>
            </a:pPr>
            <a:r>
              <a:rPr lang="en-US" sz="1600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ORLANDO</a:t>
            </a:r>
            <a:endParaRPr lang="en-US" sz="1600" b="1">
              <a:solidFill>
                <a:srgbClr val="262C65"/>
              </a:solidFill>
              <a:latin typeface="Arial" panose="020B0604020202020204" pitchFamily="34" charset="0"/>
              <a:ea typeface="Lato Bold"/>
              <a:cs typeface="Arial" panose="020B0604020202020204" pitchFamily="34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879684F-1A87-FBB5-B15A-61CAEADDA8F2}"/>
              </a:ext>
            </a:extLst>
          </p:cNvPr>
          <p:cNvSpPr txBox="1"/>
          <p:nvPr/>
        </p:nvSpPr>
        <p:spPr>
          <a:xfrm>
            <a:off x="911010" y="1854217"/>
            <a:ext cx="270311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The 2025 </a:t>
            </a:r>
            <a:r>
              <a:rPr lang="en-US" sz="1200" u="sng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3" tooltip="https://disabilityin.org/2025conference/"/>
              </a:rPr>
              <a:t>Disability:IN Global Conference</a:t>
            </a:r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is the corporate disability inclusion event of the year. Attendees gain access to cutting-edge session content, enhanced networking and recruiting, and high-profile speakers.</a:t>
            </a:r>
            <a:endParaRPr lang="en-US" sz="1200">
              <a:solidFill>
                <a:srgbClr val="262C65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</a:endParaRPr>
          </a:p>
          <a:p>
            <a:pPr algn="l"/>
            <a:endParaRPr lang="en-US" sz="1800">
              <a:solidFill>
                <a:srgbClr val="262C65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85243613-2EE7-440A-18F8-356BCEDEA340}"/>
              </a:ext>
            </a:extLst>
          </p:cNvPr>
          <p:cNvSpPr txBox="1"/>
          <p:nvPr/>
        </p:nvSpPr>
        <p:spPr>
          <a:xfrm>
            <a:off x="9884327" y="1233323"/>
            <a:ext cx="1378679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399"/>
              </a:lnSpc>
            </a:pPr>
            <a:r>
              <a:rPr lang="en-US" sz="2400" b="1">
                <a:solidFill>
                  <a:srgbClr val="0066CC"/>
                </a:solidFill>
                <a:latin typeface="Arial Black" panose="020B0604020202020204" pitchFamily="34" charset="0"/>
                <a:ea typeface="Lato Bold"/>
                <a:cs typeface="Arial Black" panose="020B0604020202020204" pitchFamily="34" charset="0"/>
                <a:sym typeface="Lato Bold"/>
              </a:rPr>
              <a:t>MAY</a:t>
            </a:r>
            <a:endParaRPr lang="en-US" sz="2400" b="1">
              <a:solidFill>
                <a:srgbClr val="0066CC"/>
              </a:solidFill>
              <a:latin typeface="Arial Black" panose="020B0604020202020204" pitchFamily="34" charset="0"/>
              <a:ea typeface="Lato Bold"/>
              <a:cs typeface="Arial Black" panose="020B0604020202020204" pitchFamily="34" charset="0"/>
            </a:endParaRP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C26DCAF3-076F-6218-6CF1-9DD6B62D1D99}"/>
              </a:ext>
            </a:extLst>
          </p:cNvPr>
          <p:cNvSpPr txBox="1"/>
          <p:nvPr/>
        </p:nvSpPr>
        <p:spPr>
          <a:xfrm>
            <a:off x="9750155" y="1582366"/>
            <a:ext cx="1512851" cy="409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849"/>
              </a:lnSpc>
            </a:pPr>
            <a:r>
              <a:rPr lang="en-US" sz="1600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EUROPE</a:t>
            </a:r>
            <a:endParaRPr lang="en-US" sz="1600" b="1">
              <a:solidFill>
                <a:srgbClr val="262C65"/>
              </a:solidFill>
              <a:latin typeface="Arial" panose="020B0604020202020204" pitchFamily="34" charset="0"/>
              <a:ea typeface="Lato Bold"/>
              <a:cs typeface="Arial" panose="020B0604020202020204" pitchFamily="34" charset="0"/>
            </a:endParaRP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16D94F6B-8764-7096-9A7B-C38193A8BD2B}"/>
              </a:ext>
            </a:extLst>
          </p:cNvPr>
          <p:cNvSpPr txBox="1"/>
          <p:nvPr/>
        </p:nvSpPr>
        <p:spPr>
          <a:xfrm>
            <a:off x="8672904" y="1996996"/>
            <a:ext cx="2604481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u="sng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4" tooltip="https://qrfy.io/p/qJ7NdIjn1O"/>
              </a:rPr>
              <a:t>Business Roundtables</a:t>
            </a:r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in five European cities including Paris, London, Brussels, Berlin, and Frankfurt. Discussion will include an overview of the EU’s legislative initiatives and a digital accessibility workshop featuring corporate case studies. </a:t>
            </a:r>
            <a:endParaRPr lang="en-US" sz="1200">
              <a:solidFill>
                <a:srgbClr val="262C65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</a:endParaRPr>
          </a:p>
          <a:p>
            <a:pPr algn="r"/>
            <a:endParaRPr lang="en-US" sz="900">
              <a:solidFill>
                <a:srgbClr val="262C65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FF91522-2ADD-49E8-49D7-8EADBCB9F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49805" y="1470408"/>
            <a:ext cx="5942221" cy="3846107"/>
          </a:xfrm>
          <a:custGeom>
            <a:avLst/>
            <a:gdLst/>
            <a:ahLst/>
            <a:cxnLst/>
            <a:rect l="l" t="t" r="r" b="b"/>
            <a:pathLst>
              <a:path w="9256002" h="5987329">
                <a:moveTo>
                  <a:pt x="0" y="0"/>
                </a:moveTo>
                <a:lnTo>
                  <a:pt x="9256002" y="0"/>
                </a:lnTo>
                <a:lnTo>
                  <a:pt x="9256002" y="5987329"/>
                </a:lnTo>
                <a:lnTo>
                  <a:pt x="0" y="598732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72078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id="{4FF0D810-4B4D-E696-06FB-7E5E2286A673}"/>
              </a:ext>
            </a:extLst>
          </p:cNvPr>
          <p:cNvSpPr txBox="1"/>
          <p:nvPr/>
        </p:nvSpPr>
        <p:spPr>
          <a:xfrm>
            <a:off x="911010" y="3715177"/>
            <a:ext cx="2942463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399"/>
              </a:lnSpc>
            </a:pPr>
            <a:r>
              <a:rPr lang="en-US" sz="2400" b="1">
                <a:solidFill>
                  <a:srgbClr val="0066CC"/>
                </a:solidFill>
                <a:latin typeface="Arial Black" panose="020B0604020202020204" pitchFamily="34" charset="0"/>
                <a:ea typeface="Lato Bold"/>
                <a:cs typeface="Arial Black" panose="020B0604020202020204" pitchFamily="34" charset="0"/>
                <a:sym typeface="Lato Bold"/>
              </a:rPr>
              <a:t>MAR.- SEPT. </a:t>
            </a:r>
            <a:endParaRPr lang="en-US" sz="2400" b="1">
              <a:solidFill>
                <a:srgbClr val="0066CC"/>
              </a:solidFill>
              <a:latin typeface="Arial Black" panose="020B0604020202020204" pitchFamily="34" charset="0"/>
              <a:ea typeface="Lato Bold"/>
              <a:cs typeface="Arial Black" panose="020B0604020202020204" pitchFamily="34" charset="0"/>
            </a:endParaRP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4DA285EF-75BB-4A39-387D-8D1A8C560A8C}"/>
              </a:ext>
            </a:extLst>
          </p:cNvPr>
          <p:cNvSpPr txBox="1"/>
          <p:nvPr/>
        </p:nvSpPr>
        <p:spPr>
          <a:xfrm>
            <a:off x="911010" y="4069773"/>
            <a:ext cx="1512851" cy="409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849"/>
              </a:lnSpc>
            </a:pPr>
            <a:r>
              <a:rPr lang="en-US" sz="1600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LATAM</a:t>
            </a:r>
            <a:endParaRPr lang="en-US" sz="1600" b="1">
              <a:solidFill>
                <a:srgbClr val="262C65"/>
              </a:solidFill>
              <a:latin typeface="Arial" panose="020B0604020202020204" pitchFamily="34" charset="0"/>
              <a:ea typeface="Lato Bold"/>
              <a:cs typeface="Arial" panose="020B0604020202020204" pitchFamily="34" charset="0"/>
            </a:endParaRPr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5713DFBE-3A3C-702D-0215-565C63277280}"/>
              </a:ext>
            </a:extLst>
          </p:cNvPr>
          <p:cNvSpPr txBox="1"/>
          <p:nvPr/>
        </p:nvSpPr>
        <p:spPr>
          <a:xfrm>
            <a:off x="911010" y="4457284"/>
            <a:ext cx="293515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Webinars featuring corporate leaders across Latin America on topics such as </a:t>
            </a:r>
            <a:r>
              <a:rPr lang="en-US" sz="1200" u="sng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7" tooltip="https://disin.swoogo.com/disabilityetiquetteandinclusioninthelatamworkplace"/>
              </a:rPr>
              <a:t>disability etiquette</a:t>
            </a:r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</a:t>
            </a:r>
            <a:r>
              <a:rPr lang="en-US" sz="1200" u="sng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8" tooltip="https://disin.swoogo.com/neurodiversityinthelatamworkplace"/>
              </a:rPr>
              <a:t>neurodiversity</a:t>
            </a:r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and </a:t>
            </a:r>
            <a:r>
              <a:rPr lang="en-US" sz="1200" u="sng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9" tooltip="https://disin.swoogo.com/businessbestpracticesforattractingtalentwithdisabilitiesinlatam"/>
              </a:rPr>
              <a:t>attracting talent with disabilities</a:t>
            </a:r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. </a:t>
            </a:r>
            <a:endParaRPr lang="en-US" sz="1200">
              <a:solidFill>
                <a:srgbClr val="262C65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</a:endParaRP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0AE3C456-B819-3E7A-BC6F-6F80478CF53F}"/>
              </a:ext>
            </a:extLst>
          </p:cNvPr>
          <p:cNvSpPr txBox="1"/>
          <p:nvPr/>
        </p:nvSpPr>
        <p:spPr>
          <a:xfrm>
            <a:off x="9351544" y="3672045"/>
            <a:ext cx="2054759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399"/>
              </a:lnSpc>
            </a:pPr>
            <a:r>
              <a:rPr lang="en-US" sz="2400" b="1">
                <a:solidFill>
                  <a:srgbClr val="0066CC"/>
                </a:solidFill>
                <a:latin typeface="Arial Black" panose="020B0604020202020204" pitchFamily="34" charset="0"/>
                <a:ea typeface="Lato Bold"/>
                <a:cs typeface="Arial Black" panose="020B0604020202020204" pitchFamily="34" charset="0"/>
                <a:sym typeface="Lato Bold"/>
              </a:rPr>
              <a:t>18-20 NOV. </a:t>
            </a:r>
            <a:endParaRPr lang="en-US" sz="2400" b="1">
              <a:solidFill>
                <a:srgbClr val="0066CC"/>
              </a:solidFill>
              <a:latin typeface="Arial Black" panose="020B0604020202020204" pitchFamily="34" charset="0"/>
              <a:ea typeface="Lato Bold"/>
              <a:cs typeface="Arial Black" panose="020B060402020202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2CB3F75C-D19A-969C-04FE-7FF0B657DF09}"/>
              </a:ext>
            </a:extLst>
          </p:cNvPr>
          <p:cNvSpPr txBox="1"/>
          <p:nvPr/>
        </p:nvSpPr>
        <p:spPr>
          <a:xfrm>
            <a:off x="9092026" y="4031872"/>
            <a:ext cx="2238796" cy="409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3849"/>
              </a:lnSpc>
            </a:pPr>
            <a:r>
              <a:rPr lang="en-US" sz="1600" b="1">
                <a:solidFill>
                  <a:srgbClr val="262C65"/>
                </a:solidFill>
                <a:latin typeface="Arial" panose="020B0604020202020204" pitchFamily="34" charset="0"/>
                <a:ea typeface="Lato Bold"/>
                <a:cs typeface="Arial" panose="020B0604020202020204" pitchFamily="34" charset="0"/>
                <a:sym typeface="Lato Bold"/>
              </a:rPr>
              <a:t>BENGALURU</a:t>
            </a:r>
            <a:endParaRPr lang="en-US" sz="1600" b="1">
              <a:solidFill>
                <a:srgbClr val="262C65"/>
              </a:solidFill>
              <a:latin typeface="Arial" panose="020B0604020202020204" pitchFamily="34" charset="0"/>
              <a:ea typeface="Lato Bold"/>
              <a:cs typeface="Arial" panose="020B0604020202020204" pitchFamily="34" charset="0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EE813F71-C678-E187-FA32-2D1DF2A1028B}"/>
              </a:ext>
            </a:extLst>
          </p:cNvPr>
          <p:cNvSpPr txBox="1"/>
          <p:nvPr/>
        </p:nvSpPr>
        <p:spPr>
          <a:xfrm>
            <a:off x="8636483" y="4464472"/>
            <a:ext cx="2676368" cy="916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The </a:t>
            </a:r>
            <a:r>
              <a:rPr lang="en-US" sz="1200" u="sng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  <a:hlinkClick r:id="rId10" tooltip="https://disin.swoogo.com/asiapacificglobaljourneytodisabilityinclusionforbusiness?i=L3MIbgk1tAeH_HuajrWmTi1vGzCWs1bA"/>
              </a:rPr>
              <a:t>APAC Global Journey to Disability Inclusion in Business</a:t>
            </a:r>
            <a:r>
              <a:rPr lang="en-US" sz="1200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is a three-day in -person event that will include networking, best practice sharing, and a recruiting and retention summit. </a:t>
            </a:r>
            <a:endParaRPr lang="en-US" sz="1200">
              <a:solidFill>
                <a:srgbClr val="262C65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</a:endParaRP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id="{56C097A3-F2A9-C0A4-F9C7-2095B05F4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4119" y="2869300"/>
            <a:ext cx="916293" cy="679064"/>
          </a:xfrm>
          <a:prstGeom prst="line">
            <a:avLst/>
          </a:prstGeom>
          <a:ln w="38100" cap="flat">
            <a:solidFill>
              <a:srgbClr val="0066CC"/>
            </a:solidFill>
            <a:prstDash val="solid"/>
            <a:headEnd type="none" w="sm" len="sm"/>
            <a:tailEnd type="oval" w="lg" len="lg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AutoShape 19">
            <a:extLst>
              <a:ext uri="{FF2B5EF4-FFF2-40B4-BE49-F238E27FC236}">
                <a16:creationId xmlns:a16="http://schemas.microsoft.com/office/drawing/2014/main" id="{30184C90-7378-38D5-0456-8C547E8C1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529090" y="2626901"/>
            <a:ext cx="1888617" cy="576476"/>
          </a:xfrm>
          <a:prstGeom prst="line">
            <a:avLst/>
          </a:prstGeom>
          <a:ln w="38100" cap="flat">
            <a:solidFill>
              <a:srgbClr val="0066CC"/>
            </a:solidFill>
            <a:prstDash val="solid"/>
            <a:headEnd type="none" w="sm" len="sm"/>
            <a:tailEnd type="oval" w="lg" len="lg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9E865F35-4E8D-40A9-65E8-FF413AB6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7437345" y="3723051"/>
            <a:ext cx="1654682" cy="387512"/>
          </a:xfrm>
          <a:prstGeom prst="line">
            <a:avLst/>
          </a:prstGeom>
          <a:ln w="38100" cap="flat">
            <a:solidFill>
              <a:srgbClr val="0066CC"/>
            </a:solidFill>
            <a:prstDash val="solid"/>
            <a:headEnd type="none" w="sm" len="sm"/>
            <a:tailEnd type="oval" w="lg" len="lg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BFAA26EE-70DB-71BD-89EA-0BC120BF6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3861" y="4280865"/>
            <a:ext cx="2693554" cy="0"/>
          </a:xfrm>
          <a:prstGeom prst="line">
            <a:avLst/>
          </a:prstGeom>
          <a:ln w="38100" cap="flat">
            <a:solidFill>
              <a:srgbClr val="0066CC"/>
            </a:solidFill>
            <a:prstDash val="solid"/>
            <a:headEnd type="none" w="sm" len="sm"/>
            <a:tailEnd type="oval" w="lg" len="lg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1A1726-7C97-450D-E03A-26566D280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2575" y="5642360"/>
            <a:ext cx="445754" cy="164756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0D77AA98-C82B-6C8B-5064-6A47B8648558}"/>
              </a:ext>
            </a:extLst>
          </p:cNvPr>
          <p:cNvSpPr txBox="1"/>
          <p:nvPr/>
        </p:nvSpPr>
        <p:spPr>
          <a:xfrm>
            <a:off x="1453345" y="5610011"/>
            <a:ext cx="8009309" cy="233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80"/>
              </a:lnSpc>
            </a:pPr>
            <a:r>
              <a:rPr lang="en-US" sz="1400" b="1">
                <a:solidFill>
                  <a:srgbClr val="262C65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Plus, bi-monthly webinars, Global Accessibility Awareness Day programming, and more! </a:t>
            </a:r>
            <a:endParaRPr lang="en-US" sz="1400">
              <a:solidFill>
                <a:srgbClr val="262C65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0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52CD-B9B8-C0E7-10AE-340B46A7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Blue background with a green and blue grid design.">
            <a:extLst>
              <a:ext uri="{FF2B5EF4-FFF2-40B4-BE49-F238E27FC236}">
                <a16:creationId xmlns:a16="http://schemas.microsoft.com/office/drawing/2014/main" id="{F3149C4F-06F6-3379-8F9E-B813CF6F3616}"/>
              </a:ext>
            </a:extLst>
          </p:cNvPr>
          <p:cNvGrpSpPr/>
          <p:nvPr/>
        </p:nvGrpSpPr>
        <p:grpSpPr>
          <a:xfrm>
            <a:off x="685800" y="819439"/>
            <a:ext cx="10820400" cy="5486400"/>
            <a:chOff x="0" y="0"/>
            <a:chExt cx="2514545" cy="12749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C1B9EA7-82D4-7028-9DB9-A7876E4D8E88}"/>
                </a:ext>
              </a:extLst>
            </p:cNvPr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10971" y="0"/>
                  </a:moveTo>
                  <a:lnTo>
                    <a:pt x="2503574" y="0"/>
                  </a:lnTo>
                  <a:cubicBezTo>
                    <a:pt x="2509633" y="0"/>
                    <a:pt x="2514545" y="4912"/>
                    <a:pt x="2514545" y="10971"/>
                  </a:cubicBezTo>
                  <a:lnTo>
                    <a:pt x="2514545" y="1264009"/>
                  </a:lnTo>
                  <a:cubicBezTo>
                    <a:pt x="2514545" y="1270069"/>
                    <a:pt x="2509633" y="1274980"/>
                    <a:pt x="2503574" y="1274980"/>
                  </a:cubicBezTo>
                  <a:lnTo>
                    <a:pt x="10971" y="1274980"/>
                  </a:lnTo>
                  <a:cubicBezTo>
                    <a:pt x="4912" y="1274980"/>
                    <a:pt x="0" y="1270069"/>
                    <a:pt x="0" y="1264009"/>
                  </a:cubicBezTo>
                  <a:lnTo>
                    <a:pt x="0" y="10971"/>
                  </a:lnTo>
                  <a:cubicBezTo>
                    <a:pt x="0" y="4912"/>
                    <a:pt x="4912" y="0"/>
                    <a:pt x="10971" y="0"/>
                  </a:cubicBezTo>
                  <a:close/>
                </a:path>
              </a:pathLst>
            </a:custGeom>
            <a:blipFill>
              <a:blip r:embed="rId3"/>
              <a:stretch>
                <a:fillRect t="-5401" b="-540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39FBCB85-04B6-3F09-E155-3C80C1102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800" y="-62682"/>
            <a:ext cx="2735319" cy="1496965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B6631C8-EB16-0AD4-FA73-6B750C4BA32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06651" y="4252854"/>
            <a:ext cx="7785986" cy="346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7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Inclusion Works Update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AFDF39D-63B8-D58B-2E1D-9F2A4893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7680" y="3902494"/>
            <a:ext cx="3817482" cy="0"/>
          </a:xfrm>
          <a:prstGeom prst="line">
            <a:avLst/>
          </a:prstGeom>
          <a:ln w="38100" cap="flat">
            <a:solidFill>
              <a:srgbClr val="007A4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pic>
        <p:nvPicPr>
          <p:cNvPr id="9" name="Picture 8" descr="Disability:IN Inclusion Works Logo">
            <a:extLst>
              <a:ext uri="{FF2B5EF4-FFF2-40B4-BE49-F238E27FC236}">
                <a16:creationId xmlns:a16="http://schemas.microsoft.com/office/drawing/2014/main" id="{66559FE7-2697-4ED1-A096-F6398E36A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459" y="1881809"/>
            <a:ext cx="8285031" cy="237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7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E6DB8-7BF7-2F97-89E9-210B49A66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80E1319-59D6-B053-5184-14BA3AF7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113172"/>
            <a:ext cx="10515600" cy="858644"/>
          </a:xfrm>
        </p:spPr>
        <p:txBody>
          <a:bodyPr anchor="ctr">
            <a:normAutofit/>
          </a:bodyPr>
          <a:lstStyle/>
          <a:p>
            <a:r>
              <a:rPr lang="en-US" sz="3200"/>
              <a:t>2025 Inclusion Works Participating Companies</a:t>
            </a:r>
          </a:p>
        </p:txBody>
      </p:sp>
      <p:pic>
        <p:nvPicPr>
          <p:cNvPr id="7" name="Picture 6" descr="Logo collage of Inclusion Works participating companies in alphabetical order">
            <a:extLst>
              <a:ext uri="{FF2B5EF4-FFF2-40B4-BE49-F238E27FC236}">
                <a16:creationId xmlns:a16="http://schemas.microsoft.com/office/drawing/2014/main" id="{A0774ECD-CDA5-C8C5-B0F9-C6889C13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280" b="14450"/>
          <a:stretch/>
        </p:blipFill>
        <p:spPr>
          <a:xfrm>
            <a:off x="0" y="912183"/>
            <a:ext cx="12192000" cy="588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isabilityIN01">
      <a:dk1>
        <a:srgbClr val="242C65"/>
      </a:dk1>
      <a:lt1>
        <a:srgbClr val="FFFFFF"/>
      </a:lt1>
      <a:dk2>
        <a:srgbClr val="047BC1"/>
      </a:dk2>
      <a:lt2>
        <a:srgbClr val="EBEBF1"/>
      </a:lt2>
      <a:accent1>
        <a:srgbClr val="242C65"/>
      </a:accent1>
      <a:accent2>
        <a:srgbClr val="047BC1"/>
      </a:accent2>
      <a:accent3>
        <a:srgbClr val="3EAF49"/>
      </a:accent3>
      <a:accent4>
        <a:srgbClr val="00794B"/>
      </a:accent4>
      <a:accent5>
        <a:srgbClr val="888CAB"/>
      </a:accent5>
      <a:accent6>
        <a:srgbClr val="C3C5D5"/>
      </a:accent6>
      <a:hlink>
        <a:srgbClr val="242C65"/>
      </a:hlink>
      <a:folHlink>
        <a:srgbClr val="242C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_PPT_template" id="{82A5F5ED-3CFD-EA43-A5D6-0F599246F2C2}" vid="{B5DD762F-1565-954C-B79C-9878CFF907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AE04DCDBE0874B8BDB61306C065688" ma:contentTypeVersion="17" ma:contentTypeDescription="Create a new document." ma:contentTypeScope="" ma:versionID="ff48261d551ca1a9feaeb9149c2f12bd">
  <xsd:schema xmlns:xsd="http://www.w3.org/2001/XMLSchema" xmlns:xs="http://www.w3.org/2001/XMLSchema" xmlns:p="http://schemas.microsoft.com/office/2006/metadata/properties" xmlns:ns2="8b4f4ecf-2de3-4a40-a488-6bcc691868f6" xmlns:ns3="cd34924e-cfd4-41ec-83e4-30cc3e6c50be" xmlns:ns4="683ced28-26b2-4107-93d4-ed5ab1f3ad11" targetNamespace="http://schemas.microsoft.com/office/2006/metadata/properties" ma:root="true" ma:fieldsID="9dc7444c7f0392c55cbd01d8f0ce88f6" ns2:_="" ns3:_="" ns4:_="">
    <xsd:import namespace="8b4f4ecf-2de3-4a40-a488-6bcc691868f6"/>
    <xsd:import namespace="cd34924e-cfd4-41ec-83e4-30cc3e6c50be"/>
    <xsd:import namespace="683ced28-26b2-4107-93d4-ed5ab1f3ad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PhotoDescrip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f4ecf-2de3-4a40-a488-6bcc691868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hotoDescription" ma:index="18" nillable="true" ma:displayName="Photo Description" ma:format="Dropdown" ma:internalName="PhotoDescription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3b34f89-55c0-4529-b847-efbab5f406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4924e-cfd4-41ec-83e4-30cc3e6c50b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ced28-26b2-4107-93d4-ed5ab1f3ad11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da0989c-1f1b-410e-a8d4-8320bb7a3163}" ma:internalName="TaxCatchAll" ma:showField="CatchAllData" ma:web="683ced28-26b2-4107-93d4-ed5ab1f3ad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otoDescription xmlns="8b4f4ecf-2de3-4a40-a488-6bcc691868f6" xsi:nil="true"/>
    <TaxCatchAll xmlns="683ced28-26b2-4107-93d4-ed5ab1f3ad11" xsi:nil="true"/>
    <lcf76f155ced4ddcb4097134ff3c332f xmlns="8b4f4ecf-2de3-4a40-a488-6bcc691868f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4CE044-DD30-468C-9BB4-46BF1F69F2CE}">
  <ds:schemaRefs>
    <ds:schemaRef ds:uri="683ced28-26b2-4107-93d4-ed5ab1f3ad11"/>
    <ds:schemaRef ds:uri="8b4f4ecf-2de3-4a40-a488-6bcc691868f6"/>
    <ds:schemaRef ds:uri="cd34924e-cfd4-41ec-83e4-30cc3e6c50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B6DCD2B-49DB-4445-824C-65BB69226F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1B6105-05C8-4AF5-B341-DC96DBE0381F}">
  <ds:schemaRefs>
    <ds:schemaRef ds:uri="cd34924e-cfd4-41ec-83e4-30cc3e6c50be"/>
    <ds:schemaRef ds:uri="683ced28-26b2-4107-93d4-ed5ab1f3ad11"/>
    <ds:schemaRef ds:uri="http://schemas.microsoft.com/office/2006/documentManagement/types"/>
    <ds:schemaRef ds:uri="http://purl.org/dc/terms/"/>
    <ds:schemaRef ds:uri="8b4f4ecf-2de3-4a40-a488-6bcc691868f6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1473</Words>
  <Application>Microsoft Office PowerPoint</Application>
  <PresentationFormat>Widescreen</PresentationFormat>
  <Paragraphs>199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Welcome</vt:lpstr>
      <vt:lpstr>Conference Housekeeping</vt:lpstr>
      <vt:lpstr>Advancing disability inclusion in business.</vt:lpstr>
      <vt:lpstr>Join IN </vt:lpstr>
      <vt:lpstr>A Competitive Advantage</vt:lpstr>
      <vt:lpstr>Your Input Matters!</vt:lpstr>
      <vt:lpstr>Upcoming Global Events</vt:lpstr>
      <vt:lpstr>Inclusion Works Update</vt:lpstr>
      <vt:lpstr>2025 Inclusion Works Participating Companies</vt:lpstr>
      <vt:lpstr>Celebrating Your Success!</vt:lpstr>
      <vt:lpstr>Let Us Help You Recruit Disabled Talent!</vt:lpstr>
      <vt:lpstr>Have you seen our eLearning courses?</vt:lpstr>
      <vt:lpstr>What’s Next for  Inclusion Works?  Inclusion Works Meeting Monday, July 14, 2025   Streamed &amp; In-Person at The Gaylord Palms Resort &amp; Convention Center, Orlando, Florida  No limit on attendees from your company – 500+ seats &amp; no cost to participate.  We want to hear from you. What would you like to learn? Reach out to Cara Pelletier: Cara@DisabilityIN.org   </vt:lpstr>
      <vt:lpstr>2025 Global Conference!</vt:lpstr>
      <vt:lpstr>Keynote1</vt:lpstr>
      <vt:lpstr>Who Am I…?</vt:lpstr>
      <vt:lpstr>The Concept: Creating Boundaries is a Core Part of Life </vt:lpstr>
      <vt:lpstr>Top 2 Reasons Boundaries are Broken</vt:lpstr>
      <vt:lpstr>How do we fix or prevent Boundary Breaking?</vt:lpstr>
      <vt:lpstr>How do we fix or prevent Boundary Breaking? (2 of 2)</vt:lpstr>
      <vt:lpstr>Exercise: Make Tomorrow Better  than  Today!</vt:lpstr>
      <vt:lpstr>Thank You – End of Session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Inclusion Works London Meeting</dc:title>
  <dc:creator>Brian Horn</dc:creator>
  <cp:lastModifiedBy>Paula Kelley</cp:lastModifiedBy>
  <cp:revision>2</cp:revision>
  <cp:lastPrinted>2020-01-07T22:00:03Z</cp:lastPrinted>
  <dcterms:created xsi:type="dcterms:W3CDTF">2019-11-08T17:56:18Z</dcterms:created>
  <dcterms:modified xsi:type="dcterms:W3CDTF">2025-03-06T16:48:57Z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0x01010085AE04DCDBE0874B8BDB61306C065688</vt:lpwstr>
  </property>
</Properties>
</file>